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57" r:id="rId3"/>
    <p:sldId id="258" r:id="rId4"/>
    <p:sldId id="259" r:id="rId5"/>
    <p:sldId id="293" r:id="rId6"/>
    <p:sldId id="271" r:id="rId7"/>
    <p:sldId id="260" r:id="rId8"/>
    <p:sldId id="262" r:id="rId9"/>
    <p:sldId id="263" r:id="rId10"/>
    <p:sldId id="266" r:id="rId11"/>
    <p:sldId id="267" r:id="rId12"/>
    <p:sldId id="272" r:id="rId13"/>
    <p:sldId id="273" r:id="rId14"/>
    <p:sldId id="274" r:id="rId15"/>
    <p:sldId id="275" r:id="rId16"/>
    <p:sldId id="277" r:id="rId17"/>
    <p:sldId id="278" r:id="rId18"/>
    <p:sldId id="280" r:id="rId19"/>
    <p:sldId id="291" r:id="rId20"/>
    <p:sldId id="290" r:id="rId21"/>
    <p:sldId id="289" r:id="rId22"/>
    <p:sldId id="288" r:id="rId23"/>
    <p:sldId id="287" r:id="rId24"/>
    <p:sldId id="286" r:id="rId25"/>
    <p:sldId id="285" r:id="rId26"/>
    <p:sldId id="283" r:id="rId27"/>
    <p:sldId id="268" r:id="rId28"/>
    <p:sldId id="269" r:id="rId29"/>
    <p:sldId id="294" r:id="rId30"/>
    <p:sldId id="295" r:id="rId31"/>
    <p:sldId id="301" r:id="rId32"/>
    <p:sldId id="296" r:id="rId33"/>
    <p:sldId id="298" r:id="rId34"/>
    <p:sldId id="299" r:id="rId35"/>
    <p:sldId id="26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59" autoAdjust="0"/>
    <p:restoredTop sz="94660"/>
  </p:normalViewPr>
  <p:slideViewPr>
    <p:cSldViewPr>
      <p:cViewPr>
        <p:scale>
          <a:sx n="89" d="100"/>
          <a:sy n="89" d="100"/>
        </p:scale>
        <p:origin x="-876" y="3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886480-AAA7-4368-BB46-B446EFB18885}" type="datetimeFigureOut">
              <a:rPr lang="en-US" smtClean="0"/>
              <a:pPr/>
              <a:t>9/18/2017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736EB1-CFBC-4E28-AC92-71C81A8A9717}"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71CFD4-D4E6-4806-8983-A8F9707E1D3B}" type="datetimeFigureOut">
              <a:rPr lang="en-US" smtClean="0"/>
              <a:pPr/>
              <a:t>9/18/2017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A6EAEA-08B6-4830-BA16-A62BADC5DE4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DA6EAEA-08B6-4830-BA16-A62BADC5DE43}"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DA6EAEA-08B6-4830-BA16-A62BADC5DE43}"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DA6EAEA-08B6-4830-BA16-A62BADC5DE43}"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AD6873-E641-474F-8425-0663DA1C3507}" type="datetime1">
              <a:rPr lang="en-US" smtClean="0"/>
              <a:pPr/>
              <a:t>9/18/2017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BC8141-3CC8-4CA6-B568-A2810204015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91069D-9E5C-4C08-BDE9-3635A7EF3D48}" type="datetime1">
              <a:rPr lang="en-US" smtClean="0"/>
              <a:pPr/>
              <a:t>9/18/2017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BC8141-3CC8-4CA6-B568-A2810204015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0520A1-D6C9-4574-B182-34308029FC40}" type="datetime1">
              <a:rPr lang="en-US" smtClean="0"/>
              <a:pPr/>
              <a:t>9/18/2017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BC8141-3CC8-4CA6-B568-A2810204015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343A61-5105-46FD-A0BA-F59F475F746B}" type="datetime1">
              <a:rPr lang="en-US" smtClean="0"/>
              <a:pPr/>
              <a:t>9/18/2017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BC8141-3CC8-4CA6-B568-A2810204015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9448EF-6822-4EC7-BAD8-68D445761CFA}" type="datetime1">
              <a:rPr lang="en-US" smtClean="0"/>
              <a:pPr/>
              <a:t>9/18/2017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BC8141-3CC8-4CA6-B568-A2810204015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D37F7C0-EDAB-4E34-AB31-B676E89AAE7F}" type="datetime1">
              <a:rPr lang="en-US" smtClean="0"/>
              <a:pPr/>
              <a:t>9/18/2017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BC8141-3CC8-4CA6-B568-A2810204015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369065-1731-4517-B0C5-BA99CB8C0BF8}" type="datetime1">
              <a:rPr lang="en-US" smtClean="0"/>
              <a:pPr/>
              <a:t>9/18/2017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BC8141-3CC8-4CA6-B568-A2810204015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4F51C6-2615-47D0-88B4-9CB8202C281D}" type="datetime1">
              <a:rPr lang="en-US" smtClean="0"/>
              <a:pPr/>
              <a:t>9/18/2017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BC8141-3CC8-4CA6-B568-A2810204015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99A11-E3FC-4F41-A87A-5ABAEF24174C}" type="datetime1">
              <a:rPr lang="en-US" smtClean="0"/>
              <a:pPr/>
              <a:t>9/18/2017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BC8141-3CC8-4CA6-B568-A2810204015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968D2-D6DB-46C9-84AA-D0629F9F6929}" type="datetime1">
              <a:rPr lang="en-US" smtClean="0"/>
              <a:pPr/>
              <a:t>9/18/2017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BC8141-3CC8-4CA6-B568-A2810204015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0BBA5-0372-4867-833D-4D63AAC7CC74}" type="datetime1">
              <a:rPr lang="en-US" smtClean="0"/>
              <a:pPr/>
              <a:t>9/18/2017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BC8141-3CC8-4CA6-B568-A2810204015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87E37-9ACF-4DB0-817F-F051928F086D}" type="datetime1">
              <a:rPr lang="en-US" smtClean="0"/>
              <a:pPr/>
              <a:t>9/18/2017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C8141-3CC8-4CA6-B568-A2810204015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7158" y="2857496"/>
            <a:ext cx="8786842" cy="923330"/>
          </a:xfrm>
          <a:prstGeom prst="rect">
            <a:avLst/>
          </a:prstGeom>
        </p:spPr>
        <p:txBody>
          <a:bodyPr wrap="square">
            <a:spAutoFit/>
          </a:bodyPr>
          <a:lstStyle/>
          <a:p>
            <a:r>
              <a:rPr lang="en-US" sz="5400" dirty="0" smtClean="0">
                <a:solidFill>
                  <a:srgbClr val="C00000"/>
                </a:solidFill>
                <a:latin typeface="Arial" panose="020B0604020202020204" pitchFamily="34" charset="0"/>
                <a:cs typeface="Arial" panose="020B0604020202020204" pitchFamily="34" charset="0"/>
              </a:rPr>
              <a:t>AL TAMAUEZ AL RAQI LLC</a:t>
            </a:r>
            <a:endParaRPr lang="en-GB" sz="5400" dirty="0" smtClean="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4643446"/>
            <a:ext cx="6400800" cy="995354"/>
          </a:xfrm>
        </p:spPr>
        <p:txBody>
          <a:bodyPr/>
          <a:lstStyle/>
          <a:p>
            <a:r>
              <a:rPr lang="en-US" dirty="0" smtClean="0">
                <a:solidFill>
                  <a:schemeClr val="tx1"/>
                </a:solidFill>
                <a:latin typeface="Arial" panose="020B0604020202020204" pitchFamily="34" charset="0"/>
                <a:cs typeface="Arial" panose="020B0604020202020204" pitchFamily="34" charset="0"/>
              </a:rPr>
              <a:t>Profile</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and Exclusivity</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3214678" y="928670"/>
            <a:ext cx="2857520" cy="1643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latin typeface="Arial" panose="020B0604020202020204" pitchFamily="34" charset="0"/>
                <a:cs typeface="Arial" panose="020B0604020202020204" pitchFamily="34" charset="0"/>
              </a:rPr>
              <a:t>General - Experience Counts</a:t>
            </a:r>
            <a:endParaRPr lang="en-GB" sz="4000" dirty="0">
              <a:solidFill>
                <a:srgbClr val="C00000"/>
              </a:solidFill>
            </a:endParaRPr>
          </a:p>
        </p:txBody>
      </p:sp>
      <p:sp>
        <p:nvSpPr>
          <p:cNvPr id="3" name="Content Placeholder 2"/>
          <p:cNvSpPr>
            <a:spLocks noGrp="1"/>
          </p:cNvSpPr>
          <p:nvPr>
            <p:ph sz="half" idx="1"/>
          </p:nvPr>
        </p:nvSpPr>
        <p:spPr/>
        <p:txBody>
          <a:bodyPr/>
          <a:lstStyle/>
          <a:p>
            <a:endParaRPr lang="en-GB"/>
          </a:p>
        </p:txBody>
      </p:sp>
      <p:pic>
        <p:nvPicPr>
          <p:cNvPr id="1026" name="Picture 2"/>
          <p:cNvPicPr>
            <a:picLocks noGrp="1" noChangeAspect="1" noChangeArrowheads="1"/>
          </p:cNvPicPr>
          <p:nvPr>
            <p:ph sz="half" idx="2"/>
          </p:nvPr>
        </p:nvPicPr>
        <p:blipFill>
          <a:blip r:embed="rId2"/>
          <a:srcRect/>
          <a:stretch>
            <a:fillRect/>
          </a:stretch>
        </p:blipFill>
        <p:spPr bwMode="auto">
          <a:xfrm>
            <a:off x="214282" y="1571612"/>
            <a:ext cx="8472518"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latin typeface="Arial"/>
                <a:cs typeface="Arial"/>
              </a:rPr>
              <a:t>Ship Services</a:t>
            </a:r>
          </a:p>
        </p:txBody>
      </p:sp>
      <p:sp>
        <p:nvSpPr>
          <p:cNvPr id="3" name="Content Placeholder 2"/>
          <p:cNvSpPr>
            <a:spLocks noGrp="1"/>
          </p:cNvSpPr>
          <p:nvPr>
            <p:ph sz="half" idx="1"/>
          </p:nvPr>
        </p:nvSpPr>
        <p:spPr>
          <a:xfrm>
            <a:off x="428596" y="1571612"/>
            <a:ext cx="4071966" cy="4786346"/>
          </a:xfrm>
        </p:spPr>
        <p:txBody>
          <a:bodyPr>
            <a:normAutofit fontScale="77500" lnSpcReduction="20000"/>
          </a:bodyPr>
          <a:lstStyle/>
          <a:p>
            <a:pPr>
              <a:buNone/>
            </a:pPr>
            <a:r>
              <a:rPr lang="en-US" dirty="0" smtClean="0"/>
              <a:t>     The ship services cover all aspects of repairs, reconditioning, services and maintenance on ships, sailing or docking.</a:t>
            </a:r>
            <a:endParaRPr lang="en-GB" dirty="0" smtClean="0"/>
          </a:p>
          <a:p>
            <a:pPr>
              <a:buNone/>
            </a:pPr>
            <a:r>
              <a:rPr lang="en-US" dirty="0" smtClean="0"/>
              <a:t>     </a:t>
            </a:r>
            <a:r>
              <a:rPr lang="en-US" b="1" dirty="0" err="1" smtClean="0"/>
              <a:t>Tamauez</a:t>
            </a:r>
            <a:r>
              <a:rPr lang="en-US" b="1" dirty="0" smtClean="0"/>
              <a:t> provide:</a:t>
            </a:r>
            <a:endParaRPr lang="en-GB" b="1" dirty="0" smtClean="0"/>
          </a:p>
          <a:p>
            <a:pPr lvl="0"/>
            <a:r>
              <a:rPr lang="en-US" dirty="0" smtClean="0"/>
              <a:t>Blasting and painting of hull – superstructure- deck –hatches – covers – pipelines.</a:t>
            </a:r>
            <a:endParaRPr lang="en-GB" dirty="0" smtClean="0"/>
          </a:p>
          <a:p>
            <a:pPr lvl="0"/>
            <a:r>
              <a:rPr lang="en-US" dirty="0" smtClean="0"/>
              <a:t>Cleaning of ER bilges – tanks – cargo tanks – storage tanks – fresh water tanks</a:t>
            </a:r>
            <a:endParaRPr lang="en-GB" dirty="0" smtClean="0"/>
          </a:p>
          <a:p>
            <a:pPr lvl="0"/>
            <a:r>
              <a:rPr lang="en-US" dirty="0" smtClean="0"/>
              <a:t>Steel renewal </a:t>
            </a:r>
            <a:endParaRPr lang="en-GB" dirty="0" smtClean="0"/>
          </a:p>
          <a:p>
            <a:pPr lvl="0"/>
            <a:r>
              <a:rPr lang="en-US" dirty="0" smtClean="0"/>
              <a:t>Piping work</a:t>
            </a:r>
            <a:endParaRPr lang="en-GB" dirty="0" smtClean="0"/>
          </a:p>
          <a:p>
            <a:pPr lvl="0"/>
            <a:r>
              <a:rPr lang="en-US" dirty="0" smtClean="0"/>
              <a:t>Recondition work.</a:t>
            </a:r>
            <a:endParaRPr lang="en-GB" dirty="0" smtClean="0"/>
          </a:p>
          <a:p>
            <a:endParaRPr lang="en-GB" dirty="0"/>
          </a:p>
        </p:txBody>
      </p:sp>
      <p:pic>
        <p:nvPicPr>
          <p:cNvPr id="2050" name="Picture 2"/>
          <p:cNvPicPr>
            <a:picLocks noGrp="1" noChangeAspect="1" noChangeArrowheads="1"/>
          </p:cNvPicPr>
          <p:nvPr>
            <p:ph sz="half" idx="2"/>
          </p:nvPr>
        </p:nvPicPr>
        <p:blipFill>
          <a:blip r:embed="rId3"/>
          <a:srcRect/>
          <a:stretch>
            <a:fillRect/>
          </a:stretch>
        </p:blipFill>
        <p:spPr bwMode="auto">
          <a:xfrm>
            <a:off x="4429124" y="1571612"/>
            <a:ext cx="4186238" cy="4603554"/>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GB" sz="4000" dirty="0" smtClean="0">
                <a:solidFill>
                  <a:srgbClr val="C00000"/>
                </a:solidFill>
                <a:latin typeface="Arial"/>
                <a:cs typeface="Arial"/>
              </a:rPr>
              <a:t>Diesel</a:t>
            </a:r>
            <a:r>
              <a:rPr lang="en-GB" dirty="0" smtClean="0"/>
              <a:t> </a:t>
            </a:r>
            <a:r>
              <a:rPr lang="en-GB" sz="4000" dirty="0" smtClean="0">
                <a:solidFill>
                  <a:srgbClr val="C00000"/>
                </a:solidFill>
                <a:latin typeface="Arial"/>
                <a:cs typeface="Arial"/>
              </a:rPr>
              <a:t>Engine</a:t>
            </a:r>
            <a:endParaRPr lang="en-GB" sz="4000" dirty="0">
              <a:solidFill>
                <a:srgbClr val="C00000"/>
              </a:solidFill>
              <a:latin typeface="Arial"/>
              <a:cs typeface="Arial"/>
            </a:endParaRPr>
          </a:p>
        </p:txBody>
      </p:sp>
      <p:sp>
        <p:nvSpPr>
          <p:cNvPr id="3" name="Content Placeholder 2"/>
          <p:cNvSpPr>
            <a:spLocks noGrp="1"/>
          </p:cNvSpPr>
          <p:nvPr>
            <p:ph sz="half" idx="1"/>
          </p:nvPr>
        </p:nvSpPr>
        <p:spPr>
          <a:xfrm>
            <a:off x="785786" y="4000504"/>
            <a:ext cx="7858180" cy="2643182"/>
          </a:xfrm>
        </p:spPr>
        <p:txBody>
          <a:bodyPr anchor="t">
            <a:normAutofit fontScale="40000" lnSpcReduction="20000"/>
          </a:bodyPr>
          <a:lstStyle/>
          <a:p>
            <a:pPr>
              <a:lnSpc>
                <a:spcPct val="120000"/>
              </a:lnSpc>
              <a:buNone/>
            </a:pPr>
            <a:r>
              <a:rPr lang="en-GB" sz="4000" dirty="0" smtClean="0"/>
              <a:t>        Diesel engine repair and maintenance is the core service of </a:t>
            </a:r>
            <a:r>
              <a:rPr lang="en-GB" sz="4000" dirty="0" err="1" smtClean="0"/>
              <a:t>Tamauez</a:t>
            </a:r>
            <a:r>
              <a:rPr lang="en-GB" sz="4000" dirty="0" smtClean="0"/>
              <a:t>. We perform routine maintenance, trouble shooting, and repair on major makes of main and auxiliary diesel engine with specialized OEM trained engineers.</a:t>
            </a:r>
          </a:p>
          <a:p>
            <a:pPr algn="just">
              <a:lnSpc>
                <a:spcPct val="120000"/>
              </a:lnSpc>
            </a:pPr>
            <a:r>
              <a:rPr lang="en-GB" sz="4000" dirty="0" smtClean="0"/>
              <a:t>We also carry out new installations and retrofit on the following:</a:t>
            </a:r>
          </a:p>
          <a:p>
            <a:pPr algn="just">
              <a:lnSpc>
                <a:spcPct val="120000"/>
              </a:lnSpc>
            </a:pPr>
            <a:r>
              <a:rPr lang="en-GB" sz="4000" dirty="0" smtClean="0"/>
              <a:t>All medium and slow speed engines </a:t>
            </a:r>
          </a:p>
          <a:p>
            <a:pPr lvl="0" algn="just">
              <a:lnSpc>
                <a:spcPct val="120000"/>
              </a:lnSpc>
            </a:pPr>
            <a:r>
              <a:rPr lang="en-GB" sz="4000" dirty="0" smtClean="0"/>
              <a:t>Main propulsion</a:t>
            </a:r>
          </a:p>
          <a:p>
            <a:pPr lvl="0" algn="just">
              <a:lnSpc>
                <a:spcPct val="120000"/>
              </a:lnSpc>
            </a:pPr>
            <a:r>
              <a:rPr lang="en-GB" sz="4000" dirty="0" smtClean="0"/>
              <a:t>Auxiliary engines </a:t>
            </a:r>
          </a:p>
          <a:p>
            <a:pPr lvl="0" algn="just">
              <a:lnSpc>
                <a:spcPct val="120000"/>
              </a:lnSpc>
            </a:pPr>
            <a:r>
              <a:rPr lang="en-GB" sz="4000" dirty="0" smtClean="0"/>
              <a:t>Stationary engines</a:t>
            </a:r>
          </a:p>
          <a:p>
            <a:pPr lvl="0" algn="just">
              <a:lnSpc>
                <a:spcPct val="120000"/>
              </a:lnSpc>
            </a:pPr>
            <a:r>
              <a:rPr lang="en-GB" sz="4000" dirty="0" smtClean="0"/>
              <a:t>Skid mounted generator sets </a:t>
            </a:r>
          </a:p>
          <a:p>
            <a:pPr lvl="1"/>
            <a:endParaRPr lang="en-GB" dirty="0"/>
          </a:p>
        </p:txBody>
      </p:sp>
      <p:pic>
        <p:nvPicPr>
          <p:cNvPr id="1026" name="Picture 2" descr="F:\New folder\Untitled.png"/>
          <p:cNvPicPr>
            <a:picLocks noGrp="1" noChangeAspect="1" noChangeArrowheads="1"/>
          </p:cNvPicPr>
          <p:nvPr>
            <p:ph sz="half" idx="2"/>
          </p:nvPr>
        </p:nvPicPr>
        <p:blipFill>
          <a:blip r:embed="rId2" cstate="print"/>
          <a:srcRect/>
          <a:stretch>
            <a:fillRect/>
          </a:stretch>
        </p:blipFill>
        <p:spPr bwMode="auto">
          <a:xfrm>
            <a:off x="1000100" y="1071546"/>
            <a:ext cx="7467624" cy="2857520"/>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solidFill>
                  <a:srgbClr val="C00000"/>
                </a:solidFill>
                <a:latin typeface="Arial"/>
                <a:cs typeface="Arial"/>
              </a:rPr>
              <a:t>Diesel Diagnostic Services</a:t>
            </a:r>
            <a:r>
              <a:rPr lang="en-GB" dirty="0" smtClean="0"/>
              <a:t/>
            </a:r>
            <a:br>
              <a:rPr lang="en-GB" dirty="0" smtClean="0"/>
            </a:br>
            <a:endParaRPr lang="en-GB" dirty="0"/>
          </a:p>
        </p:txBody>
      </p:sp>
      <p:sp>
        <p:nvSpPr>
          <p:cNvPr id="3" name="Content Placeholder 2"/>
          <p:cNvSpPr>
            <a:spLocks noGrp="1"/>
          </p:cNvSpPr>
          <p:nvPr>
            <p:ph sz="half" idx="1"/>
          </p:nvPr>
        </p:nvSpPr>
        <p:spPr>
          <a:xfrm>
            <a:off x="214282" y="1600200"/>
            <a:ext cx="3857652" cy="5043510"/>
          </a:xfrm>
        </p:spPr>
        <p:txBody>
          <a:bodyPr>
            <a:normAutofit fontScale="32500" lnSpcReduction="20000"/>
          </a:bodyPr>
          <a:lstStyle/>
          <a:p>
            <a:pPr>
              <a:buNone/>
            </a:pPr>
            <a:r>
              <a:rPr lang="en-GB" dirty="0" smtClean="0"/>
              <a:t> </a:t>
            </a:r>
          </a:p>
          <a:p>
            <a:pPr>
              <a:lnSpc>
                <a:spcPct val="120000"/>
              </a:lnSpc>
              <a:buNone/>
            </a:pPr>
            <a:r>
              <a:rPr lang="en-GB" sz="4900" dirty="0" smtClean="0"/>
              <a:t>      </a:t>
            </a:r>
            <a:r>
              <a:rPr lang="en-GB" sz="6400" dirty="0" smtClean="0"/>
              <a:t> The benefits of this service to the customer are reduced off-hire, reduced spare part consumption and better intelligence to accurately predict operating costs.</a:t>
            </a:r>
          </a:p>
          <a:p>
            <a:pPr>
              <a:lnSpc>
                <a:spcPct val="120000"/>
              </a:lnSpc>
              <a:buNone/>
            </a:pPr>
            <a:r>
              <a:rPr lang="en-GB" sz="6400" dirty="0" smtClean="0"/>
              <a:t>      The diagnosis we provide tells us the condition of the engine and so we are able to advise on preventative maintenance and any corrective action required as well as optimising engine performance.</a:t>
            </a:r>
          </a:p>
          <a:p>
            <a:endParaRPr lang="en-GB" dirty="0"/>
          </a:p>
        </p:txBody>
      </p:sp>
      <p:pic>
        <p:nvPicPr>
          <p:cNvPr id="2050" name="Picture 2"/>
          <p:cNvPicPr>
            <a:picLocks noGrp="1" noChangeAspect="1" noChangeArrowheads="1"/>
          </p:cNvPicPr>
          <p:nvPr>
            <p:ph sz="half" idx="2"/>
          </p:nvPr>
        </p:nvPicPr>
        <p:blipFill>
          <a:blip r:embed="rId2"/>
          <a:srcRect/>
          <a:stretch>
            <a:fillRect/>
          </a:stretch>
        </p:blipFill>
        <p:spPr bwMode="auto">
          <a:xfrm>
            <a:off x="4143372" y="1928802"/>
            <a:ext cx="4543428" cy="4143404"/>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rgbClr val="C00000"/>
                </a:solidFill>
                <a:latin typeface="Arial"/>
                <a:cs typeface="Arial"/>
              </a:rPr>
              <a:t>Governors</a:t>
            </a:r>
            <a:r>
              <a:rPr lang="en-GB" dirty="0" smtClean="0"/>
              <a:t> </a:t>
            </a:r>
            <a:endParaRPr lang="en-GB" dirty="0"/>
          </a:p>
        </p:txBody>
      </p:sp>
      <p:sp>
        <p:nvSpPr>
          <p:cNvPr id="3" name="Content Placeholder 2"/>
          <p:cNvSpPr>
            <a:spLocks noGrp="1"/>
          </p:cNvSpPr>
          <p:nvPr>
            <p:ph sz="half" idx="1"/>
          </p:nvPr>
        </p:nvSpPr>
        <p:spPr>
          <a:xfrm>
            <a:off x="357158" y="1500174"/>
            <a:ext cx="4714908" cy="5357826"/>
          </a:xfrm>
        </p:spPr>
        <p:txBody>
          <a:bodyPr>
            <a:normAutofit fontScale="70000" lnSpcReduction="20000"/>
          </a:bodyPr>
          <a:lstStyle/>
          <a:p>
            <a:pPr>
              <a:lnSpc>
                <a:spcPct val="120000"/>
              </a:lnSpc>
              <a:buNone/>
            </a:pPr>
            <a:r>
              <a:rPr lang="en-GB" dirty="0" smtClean="0"/>
              <a:t>      </a:t>
            </a:r>
            <a:r>
              <a:rPr lang="en-GB" dirty="0" err="1" smtClean="0"/>
              <a:t>Tamauez</a:t>
            </a:r>
            <a:r>
              <a:rPr lang="en-GB" dirty="0" smtClean="0"/>
              <a:t> offers repairs on an exchange basis for many types of governors. we also offers technical Consulting for new installations, maintenance and troubleshooting.</a:t>
            </a:r>
          </a:p>
          <a:p>
            <a:pPr>
              <a:buNone/>
            </a:pPr>
            <a:r>
              <a:rPr lang="en-GB" b="1" dirty="0" smtClean="0"/>
              <a:t>      Types of Products Supported and Sold</a:t>
            </a:r>
            <a:endParaRPr lang="en-GB" dirty="0" smtClean="0"/>
          </a:p>
          <a:p>
            <a:pPr>
              <a:buNone/>
            </a:pPr>
            <a:r>
              <a:rPr lang="en-GB" dirty="0" smtClean="0"/>
              <a:t>     • Governors</a:t>
            </a:r>
          </a:p>
          <a:p>
            <a:pPr>
              <a:buNone/>
            </a:pPr>
            <a:r>
              <a:rPr lang="en-GB" dirty="0" smtClean="0"/>
              <a:t>     • Actuators</a:t>
            </a:r>
          </a:p>
          <a:p>
            <a:pPr>
              <a:buNone/>
            </a:pPr>
            <a:r>
              <a:rPr lang="en-GB" dirty="0" smtClean="0"/>
              <a:t>     • Amplifiers</a:t>
            </a:r>
          </a:p>
          <a:p>
            <a:pPr>
              <a:buNone/>
            </a:pPr>
            <a:r>
              <a:rPr lang="en-GB" dirty="0" smtClean="0"/>
              <a:t>     • Electronic controls for diesel engines</a:t>
            </a:r>
          </a:p>
          <a:p>
            <a:pPr>
              <a:buNone/>
            </a:pPr>
            <a:r>
              <a:rPr lang="en-GB" dirty="0" smtClean="0"/>
              <a:t>     • Electronic controls for steam turbines</a:t>
            </a:r>
          </a:p>
          <a:p>
            <a:pPr>
              <a:buNone/>
            </a:pPr>
            <a:r>
              <a:rPr lang="en-GB" dirty="0" smtClean="0"/>
              <a:t>     • Electric Controls for gas turbines</a:t>
            </a:r>
          </a:p>
          <a:p>
            <a:pPr>
              <a:buNone/>
            </a:pPr>
            <a:r>
              <a:rPr lang="en-GB" dirty="0" smtClean="0"/>
              <a:t>     • Compressor anti-surge controls</a:t>
            </a:r>
          </a:p>
          <a:p>
            <a:pPr>
              <a:buNone/>
            </a:pPr>
            <a:r>
              <a:rPr lang="en-GB" dirty="0" smtClean="0"/>
              <a:t>     • Power management controls</a:t>
            </a:r>
          </a:p>
          <a:p>
            <a:pPr>
              <a:buNone/>
            </a:pPr>
            <a:r>
              <a:rPr lang="en-GB" dirty="0" smtClean="0"/>
              <a:t>     • Gas turbine fuel valves</a:t>
            </a:r>
          </a:p>
          <a:p>
            <a:endParaRPr lang="en-GB" dirty="0"/>
          </a:p>
        </p:txBody>
      </p:sp>
      <p:pic>
        <p:nvPicPr>
          <p:cNvPr id="2050" name="Picture 2" descr="F:\New folder\Untitled1.png"/>
          <p:cNvPicPr>
            <a:picLocks noGrp="1" noChangeAspect="1" noChangeArrowheads="1"/>
          </p:cNvPicPr>
          <p:nvPr>
            <p:ph sz="half" idx="2"/>
          </p:nvPr>
        </p:nvPicPr>
        <p:blipFill>
          <a:blip r:embed="rId2"/>
          <a:srcRect/>
          <a:stretch>
            <a:fillRect/>
          </a:stretch>
        </p:blipFill>
        <p:spPr bwMode="auto">
          <a:xfrm>
            <a:off x="5000628" y="1643050"/>
            <a:ext cx="3714776" cy="4429156"/>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C00000"/>
                </a:solidFill>
                <a:latin typeface="Arial"/>
                <a:cs typeface="Arial"/>
              </a:rPr>
              <a:t>Fuel Equipments</a:t>
            </a:r>
            <a:endParaRPr lang="en-GB" sz="4000" dirty="0">
              <a:solidFill>
                <a:srgbClr val="C00000"/>
              </a:solidFill>
              <a:latin typeface="Arial"/>
              <a:cs typeface="Arial"/>
            </a:endParaRPr>
          </a:p>
        </p:txBody>
      </p:sp>
      <p:sp>
        <p:nvSpPr>
          <p:cNvPr id="3" name="Content Placeholder 2"/>
          <p:cNvSpPr>
            <a:spLocks noGrp="1"/>
          </p:cNvSpPr>
          <p:nvPr>
            <p:ph sz="half" idx="1"/>
          </p:nvPr>
        </p:nvSpPr>
        <p:spPr>
          <a:xfrm>
            <a:off x="214282" y="1600200"/>
            <a:ext cx="4500594" cy="5114948"/>
          </a:xfrm>
        </p:spPr>
        <p:txBody>
          <a:bodyPr>
            <a:normAutofit fontScale="62500" lnSpcReduction="20000"/>
          </a:bodyPr>
          <a:lstStyle/>
          <a:p>
            <a:pPr>
              <a:lnSpc>
                <a:spcPct val="160000"/>
              </a:lnSpc>
              <a:buNone/>
            </a:pPr>
            <a:r>
              <a:rPr lang="en-GB" sz="3400" dirty="0" smtClean="0"/>
              <a:t>      </a:t>
            </a:r>
            <a:r>
              <a:rPr lang="en-GB" sz="3400" dirty="0" err="1" smtClean="0"/>
              <a:t>Tamauez</a:t>
            </a:r>
            <a:r>
              <a:rPr lang="en-GB" sz="3400" dirty="0" smtClean="0"/>
              <a:t> has a long tradition in fuel equipment repairs and service. We have a fully equipped workshop staffed by highly skilled technicians using special equipment for diagnosis, repair and testing.</a:t>
            </a:r>
          </a:p>
          <a:p>
            <a:pPr>
              <a:lnSpc>
                <a:spcPct val="160000"/>
              </a:lnSpc>
              <a:buNone/>
            </a:pPr>
            <a:r>
              <a:rPr lang="en-GB" sz="3400" dirty="0" smtClean="0"/>
              <a:t>      We overhaul all types of fuel pumps and injectors and offer our own range of standard sized and oversized plungers.</a:t>
            </a:r>
          </a:p>
          <a:p>
            <a:endParaRPr lang="en-GB" dirty="0"/>
          </a:p>
        </p:txBody>
      </p:sp>
      <p:pic>
        <p:nvPicPr>
          <p:cNvPr id="5" name="Picture 2"/>
          <p:cNvPicPr>
            <a:picLocks noChangeAspect="1" noChangeArrowheads="1"/>
          </p:cNvPicPr>
          <p:nvPr/>
        </p:nvPicPr>
        <p:blipFill>
          <a:blip r:embed="rId2" cstate="print"/>
          <a:srcRect/>
          <a:stretch>
            <a:fillRect/>
          </a:stretch>
        </p:blipFill>
        <p:spPr bwMode="auto">
          <a:xfrm>
            <a:off x="7215206" y="6215082"/>
            <a:ext cx="1928794" cy="642918"/>
          </a:xfrm>
          <a:prstGeom prst="rect">
            <a:avLst/>
          </a:prstGeom>
          <a:noFill/>
          <a:ln w="9525">
            <a:noFill/>
            <a:miter lim="800000"/>
            <a:headEnd/>
            <a:tailEnd/>
          </a:ln>
          <a:effectLst/>
        </p:spPr>
      </p:pic>
      <p:pic>
        <p:nvPicPr>
          <p:cNvPr id="1026" name="Picture 2"/>
          <p:cNvPicPr>
            <a:picLocks noGrp="1" noChangeAspect="1" noChangeArrowheads="1"/>
          </p:cNvPicPr>
          <p:nvPr>
            <p:ph sz="half" idx="2"/>
          </p:nvPr>
        </p:nvPicPr>
        <p:blipFill>
          <a:blip r:embed="rId3"/>
          <a:srcRect/>
          <a:stretch>
            <a:fillRect/>
          </a:stretch>
        </p:blipFill>
        <p:spPr bwMode="auto">
          <a:xfrm>
            <a:off x="4929190" y="1857364"/>
            <a:ext cx="3571875"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solidFill>
                  <a:srgbClr val="C00000"/>
                </a:solidFill>
                <a:latin typeface="Arial"/>
                <a:cs typeface="Arial"/>
              </a:rPr>
              <a:t>Turbochargers</a:t>
            </a:r>
            <a:br>
              <a:rPr lang="en-GB" dirty="0" smtClean="0">
                <a:solidFill>
                  <a:srgbClr val="C00000"/>
                </a:solidFill>
                <a:latin typeface="Arial"/>
                <a:cs typeface="Arial"/>
              </a:rPr>
            </a:br>
            <a:endParaRPr lang="en-GB" dirty="0">
              <a:solidFill>
                <a:srgbClr val="C00000"/>
              </a:solidFill>
              <a:latin typeface="Arial"/>
              <a:cs typeface="Arial"/>
            </a:endParaRPr>
          </a:p>
        </p:txBody>
      </p:sp>
      <p:sp>
        <p:nvSpPr>
          <p:cNvPr id="3" name="Content Placeholder 2"/>
          <p:cNvSpPr>
            <a:spLocks noGrp="1"/>
          </p:cNvSpPr>
          <p:nvPr>
            <p:ph sz="half" idx="1"/>
          </p:nvPr>
        </p:nvSpPr>
        <p:spPr>
          <a:xfrm>
            <a:off x="457200" y="1600200"/>
            <a:ext cx="4329114" cy="4972072"/>
          </a:xfrm>
        </p:spPr>
        <p:txBody>
          <a:bodyPr>
            <a:normAutofit fontScale="70000" lnSpcReduction="20000"/>
          </a:bodyPr>
          <a:lstStyle/>
          <a:p>
            <a:pPr>
              <a:lnSpc>
                <a:spcPct val="160000"/>
              </a:lnSpc>
            </a:pPr>
            <a:r>
              <a:rPr lang="en-GB" dirty="0" smtClean="0"/>
              <a:t>The standard overhaul of a turbocharger consists of opening up, cleaning the rotor, ash blasting, repair and balancing. </a:t>
            </a:r>
          </a:p>
          <a:p>
            <a:pPr>
              <a:lnSpc>
                <a:spcPct val="160000"/>
              </a:lnSpc>
            </a:pPr>
            <a:r>
              <a:rPr lang="en-GB" dirty="0" smtClean="0"/>
              <a:t>We overhaul all types of turbochargers and supply top quality high performance spare parts.</a:t>
            </a:r>
          </a:p>
          <a:p>
            <a:pPr>
              <a:lnSpc>
                <a:spcPct val="160000"/>
              </a:lnSpc>
            </a:pPr>
            <a:r>
              <a:rPr lang="en-GB" dirty="0" smtClean="0"/>
              <a:t>Our services include complete turbocharger overhaul in our workshop and afloat including rotor balancing in-situ.</a:t>
            </a:r>
          </a:p>
          <a:p>
            <a:endParaRPr lang="en-GB" dirty="0"/>
          </a:p>
        </p:txBody>
      </p:sp>
      <p:pic>
        <p:nvPicPr>
          <p:cNvPr id="5" name="Content Placeholder 4" descr="images (2).jpg"/>
          <p:cNvPicPr>
            <a:picLocks noGrp="1" noChangeAspect="1"/>
          </p:cNvPicPr>
          <p:nvPr>
            <p:ph sz="half" idx="2"/>
          </p:nvPr>
        </p:nvPicPr>
        <p:blipFill>
          <a:blip r:embed="rId2"/>
          <a:stretch>
            <a:fillRect/>
          </a:stretch>
        </p:blipFill>
        <p:spPr>
          <a:xfrm>
            <a:off x="5643570" y="1357299"/>
            <a:ext cx="2376480" cy="1714511"/>
          </a:xfrm>
        </p:spPr>
      </p:pic>
      <p:pic>
        <p:nvPicPr>
          <p:cNvPr id="4098" name="Picture 2" descr="C:\Users\emdaadps\Desktop\images (1).jpg"/>
          <p:cNvPicPr>
            <a:picLocks noChangeAspect="1" noChangeArrowheads="1"/>
          </p:cNvPicPr>
          <p:nvPr/>
        </p:nvPicPr>
        <p:blipFill>
          <a:blip r:embed="rId3"/>
          <a:srcRect/>
          <a:stretch>
            <a:fillRect/>
          </a:stretch>
        </p:blipFill>
        <p:spPr bwMode="auto">
          <a:xfrm>
            <a:off x="4929190" y="3071810"/>
            <a:ext cx="3714776" cy="2857520"/>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500066"/>
          </a:xfrm>
        </p:spPr>
        <p:txBody>
          <a:bodyPr>
            <a:normAutofit fontScale="90000"/>
          </a:bodyPr>
          <a:lstStyle/>
          <a:p>
            <a:r>
              <a:rPr lang="en-US" dirty="0" smtClean="0">
                <a:solidFill>
                  <a:srgbClr val="C00000"/>
                </a:solidFill>
                <a:latin typeface="Arial"/>
                <a:cs typeface="Arial"/>
              </a:rPr>
              <a:t>In   Situ - Services</a:t>
            </a:r>
            <a:r>
              <a:rPr lang="en-GB" dirty="0" smtClean="0"/>
              <a:t/>
            </a:r>
            <a:br>
              <a:rPr lang="en-GB" dirty="0" smtClean="0"/>
            </a:br>
            <a:endParaRPr lang="en-GB" dirty="0"/>
          </a:p>
        </p:txBody>
      </p:sp>
      <p:sp>
        <p:nvSpPr>
          <p:cNvPr id="3" name="Content Placeholder 2"/>
          <p:cNvSpPr>
            <a:spLocks noGrp="1"/>
          </p:cNvSpPr>
          <p:nvPr>
            <p:ph sz="half" idx="1"/>
          </p:nvPr>
        </p:nvSpPr>
        <p:spPr>
          <a:xfrm>
            <a:off x="1071538" y="3143248"/>
            <a:ext cx="7643866" cy="3286148"/>
          </a:xfrm>
        </p:spPr>
        <p:txBody>
          <a:bodyPr>
            <a:normAutofit fontScale="55000" lnSpcReduction="20000"/>
          </a:bodyPr>
          <a:lstStyle/>
          <a:p>
            <a:pPr>
              <a:buNone/>
            </a:pPr>
            <a:r>
              <a:rPr lang="en-US" sz="4000" dirty="0" smtClean="0"/>
              <a:t>  we also carry out in –situ machining on the following:</a:t>
            </a:r>
            <a:endParaRPr lang="en-GB" sz="4000" dirty="0" smtClean="0"/>
          </a:p>
          <a:p>
            <a:pPr lvl="0"/>
            <a:r>
              <a:rPr lang="en-US" sz="4000" dirty="0" smtClean="0"/>
              <a:t>Propeller shaft, thrust shaft</a:t>
            </a:r>
            <a:endParaRPr lang="en-GB" sz="4000" dirty="0" smtClean="0"/>
          </a:p>
          <a:p>
            <a:pPr lvl="0"/>
            <a:r>
              <a:rPr lang="en-US" sz="4000" dirty="0" smtClean="0"/>
              <a:t>Intermediate shaft journals</a:t>
            </a:r>
            <a:endParaRPr lang="en-GB" sz="4000" dirty="0" smtClean="0"/>
          </a:p>
          <a:p>
            <a:pPr lvl="0"/>
            <a:r>
              <a:rPr lang="en-US" sz="4000" dirty="0" smtClean="0"/>
              <a:t>Engine block landings surface</a:t>
            </a:r>
            <a:endParaRPr lang="en-GB" sz="4000" dirty="0" smtClean="0"/>
          </a:p>
          <a:p>
            <a:pPr lvl="0"/>
            <a:r>
              <a:rPr lang="en-US" sz="4000" dirty="0" smtClean="0"/>
              <a:t>Winch brake drums and shaft</a:t>
            </a:r>
            <a:endParaRPr lang="en-GB" sz="4000" dirty="0" smtClean="0"/>
          </a:p>
          <a:p>
            <a:pPr lvl="0"/>
            <a:r>
              <a:rPr lang="en-US" sz="4000" dirty="0" smtClean="0"/>
              <a:t>2 stroke engine liners</a:t>
            </a:r>
            <a:endParaRPr lang="en-GB" sz="4000" dirty="0" smtClean="0"/>
          </a:p>
          <a:p>
            <a:pPr lvl="0"/>
            <a:r>
              <a:rPr lang="en-US" sz="4000" dirty="0" smtClean="0"/>
              <a:t>Pipe flanges, foundations</a:t>
            </a:r>
            <a:endParaRPr lang="en-GB" sz="4000" dirty="0" smtClean="0"/>
          </a:p>
          <a:p>
            <a:pPr lvl="0"/>
            <a:r>
              <a:rPr lang="en-US" sz="4000" dirty="0" smtClean="0"/>
              <a:t>Cylinder blocks</a:t>
            </a:r>
            <a:endParaRPr lang="en-GB" sz="4000" dirty="0" smtClean="0"/>
          </a:p>
          <a:p>
            <a:pPr lvl="0"/>
            <a:r>
              <a:rPr lang="en-US" sz="4000" dirty="0" smtClean="0"/>
              <a:t>Trust faces, etc.</a:t>
            </a:r>
            <a:endParaRPr lang="en-GB" sz="4000" dirty="0" smtClean="0"/>
          </a:p>
          <a:p>
            <a:endParaRPr lang="en-GB"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1285852" y="857232"/>
            <a:ext cx="6858048" cy="214314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normAutofit fontScale="90000"/>
          </a:bodyPr>
          <a:lstStyle/>
          <a:p>
            <a:r>
              <a:rPr lang="en-US" b="1" u="sng" dirty="0" smtClean="0"/>
              <a:t/>
            </a:r>
            <a:br>
              <a:rPr lang="en-US" b="1" u="sng" dirty="0" smtClean="0"/>
            </a:br>
            <a:r>
              <a:rPr lang="en-US" dirty="0" err="1" smtClean="0">
                <a:solidFill>
                  <a:srgbClr val="C00000"/>
                </a:solidFill>
                <a:latin typeface="Arial"/>
                <a:cs typeface="Arial"/>
              </a:rPr>
              <a:t>Rebabbitting</a:t>
            </a:r>
            <a:r>
              <a:rPr lang="en-GB" dirty="0" smtClean="0"/>
              <a:t/>
            </a:r>
            <a:br>
              <a:rPr lang="en-GB" dirty="0" smtClean="0"/>
            </a:br>
            <a:endParaRPr lang="en-GB" dirty="0"/>
          </a:p>
        </p:txBody>
      </p:sp>
      <p:sp>
        <p:nvSpPr>
          <p:cNvPr id="3" name="Content Placeholder 2"/>
          <p:cNvSpPr>
            <a:spLocks noGrp="1"/>
          </p:cNvSpPr>
          <p:nvPr>
            <p:ph sz="half" idx="1"/>
          </p:nvPr>
        </p:nvSpPr>
        <p:spPr>
          <a:xfrm>
            <a:off x="457200" y="1600200"/>
            <a:ext cx="4257676" cy="4972072"/>
          </a:xfrm>
        </p:spPr>
        <p:txBody>
          <a:bodyPr>
            <a:normAutofit fontScale="77500" lnSpcReduction="20000"/>
          </a:bodyPr>
          <a:lstStyle/>
          <a:p>
            <a:pPr>
              <a:lnSpc>
                <a:spcPct val="120000"/>
              </a:lnSpc>
              <a:buNone/>
            </a:pPr>
            <a:r>
              <a:rPr lang="en-US" dirty="0" smtClean="0"/>
              <a:t>      We carry out this activity using specially developed tools, equipment, procedures and our own highly trained workforce on </a:t>
            </a:r>
            <a:r>
              <a:rPr lang="en-US" b="1" dirty="0" smtClean="0"/>
              <a:t>items such as the following.</a:t>
            </a:r>
            <a:endParaRPr lang="en-GB" b="1" dirty="0" smtClean="0"/>
          </a:p>
          <a:p>
            <a:pPr lvl="0"/>
            <a:r>
              <a:rPr lang="en-US" dirty="0" smtClean="0"/>
              <a:t>Crankshafts bearings</a:t>
            </a:r>
            <a:endParaRPr lang="en-GB" dirty="0" smtClean="0"/>
          </a:p>
          <a:p>
            <a:pPr lvl="0"/>
            <a:r>
              <a:rPr lang="en-US" dirty="0" smtClean="0"/>
              <a:t>Crosshead bearings</a:t>
            </a:r>
            <a:endParaRPr lang="en-GB" dirty="0" smtClean="0"/>
          </a:p>
          <a:p>
            <a:pPr lvl="0"/>
            <a:r>
              <a:rPr lang="en-US" dirty="0" smtClean="0"/>
              <a:t>Intermediate bearings</a:t>
            </a:r>
            <a:endParaRPr lang="en-GB" dirty="0" smtClean="0"/>
          </a:p>
          <a:p>
            <a:pPr lvl="0"/>
            <a:r>
              <a:rPr lang="en-US" dirty="0" smtClean="0"/>
              <a:t>Pump bearings</a:t>
            </a:r>
            <a:endParaRPr lang="en-GB" dirty="0" smtClean="0"/>
          </a:p>
          <a:p>
            <a:pPr lvl="0"/>
            <a:r>
              <a:rPr lang="en-US" dirty="0" smtClean="0"/>
              <a:t>Main gear bearings</a:t>
            </a:r>
            <a:endParaRPr lang="en-GB" dirty="0" smtClean="0"/>
          </a:p>
          <a:p>
            <a:pPr lvl="0"/>
            <a:r>
              <a:rPr lang="en-US" dirty="0" smtClean="0"/>
              <a:t>Thrust pads for main shaft, turbines, crankshaft</a:t>
            </a:r>
            <a:endParaRPr lang="en-GB" dirty="0" smtClean="0"/>
          </a:p>
          <a:p>
            <a:pPr lvl="0"/>
            <a:r>
              <a:rPr lang="en-US" dirty="0" smtClean="0"/>
              <a:t>Stern Tube bearings</a:t>
            </a:r>
            <a:endParaRPr lang="en-GB" dirty="0" smtClean="0"/>
          </a:p>
          <a:p>
            <a:endParaRPr lang="en-GB" dirty="0"/>
          </a:p>
        </p:txBody>
      </p:sp>
      <p:pic>
        <p:nvPicPr>
          <p:cNvPr id="2050" name="Picture 2"/>
          <p:cNvPicPr>
            <a:picLocks noGrp="1" noChangeAspect="1" noChangeArrowheads="1"/>
          </p:cNvPicPr>
          <p:nvPr>
            <p:ph sz="half" idx="2"/>
          </p:nvPr>
        </p:nvPicPr>
        <p:blipFill>
          <a:blip r:embed="rId2"/>
          <a:srcRect/>
          <a:stretch>
            <a:fillRect/>
          </a:stretch>
        </p:blipFill>
        <p:spPr bwMode="auto">
          <a:xfrm>
            <a:off x="4714876" y="1785926"/>
            <a:ext cx="4038600" cy="200026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714876" y="3786190"/>
            <a:ext cx="4071966" cy="2357454"/>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C00000"/>
                </a:solidFill>
                <a:latin typeface="Arial"/>
                <a:cs typeface="Arial"/>
              </a:rPr>
              <a:t>Electro-Automation</a:t>
            </a:r>
            <a:r>
              <a:rPr lang="en-GB" dirty="0" smtClean="0"/>
              <a:t> </a:t>
            </a:r>
            <a:r>
              <a:rPr lang="en-GB" dirty="0" smtClean="0">
                <a:solidFill>
                  <a:srgbClr val="C00000"/>
                </a:solidFill>
                <a:latin typeface="Arial"/>
                <a:cs typeface="Arial"/>
              </a:rPr>
              <a:t>Low and High Voltage</a:t>
            </a:r>
            <a:endParaRPr lang="en-GB" dirty="0">
              <a:solidFill>
                <a:srgbClr val="C00000"/>
              </a:solidFill>
              <a:latin typeface="Arial"/>
              <a:cs typeface="Arial"/>
            </a:endParaRPr>
          </a:p>
        </p:txBody>
      </p:sp>
      <p:sp>
        <p:nvSpPr>
          <p:cNvPr id="3" name="Content Placeholder 2"/>
          <p:cNvSpPr>
            <a:spLocks noGrp="1"/>
          </p:cNvSpPr>
          <p:nvPr>
            <p:ph sz="half" idx="1"/>
          </p:nvPr>
        </p:nvSpPr>
        <p:spPr>
          <a:xfrm>
            <a:off x="214282" y="1600200"/>
            <a:ext cx="3857652" cy="5043510"/>
          </a:xfrm>
        </p:spPr>
        <p:txBody>
          <a:bodyPr>
            <a:normAutofit fontScale="25000" lnSpcReduction="20000"/>
          </a:bodyPr>
          <a:lstStyle/>
          <a:p>
            <a:pPr>
              <a:lnSpc>
                <a:spcPct val="120000"/>
              </a:lnSpc>
              <a:buNone/>
            </a:pPr>
            <a:r>
              <a:rPr lang="en-GB" sz="4800" dirty="0" smtClean="0"/>
              <a:t>          </a:t>
            </a:r>
            <a:r>
              <a:rPr lang="en-GB" sz="7200" dirty="0" smtClean="0"/>
              <a:t>We carry out all aspects of installation, repair, reconditioning, services and maintenance of marine, oil and gas and industrial installations. </a:t>
            </a:r>
          </a:p>
          <a:p>
            <a:pPr>
              <a:lnSpc>
                <a:spcPct val="120000"/>
              </a:lnSpc>
              <a:buNone/>
            </a:pPr>
            <a:r>
              <a:rPr lang="en-GB" sz="7200" dirty="0" smtClean="0"/>
              <a:t>      We provide our services on the following equipment.</a:t>
            </a:r>
          </a:p>
          <a:p>
            <a:pPr lvl="0">
              <a:buNone/>
            </a:pPr>
            <a:endParaRPr lang="en-GB" sz="7200" dirty="0" smtClean="0"/>
          </a:p>
          <a:p>
            <a:pPr lvl="0"/>
            <a:r>
              <a:rPr lang="en-GB" sz="7200" dirty="0" smtClean="0"/>
              <a:t>Switch board</a:t>
            </a:r>
          </a:p>
          <a:p>
            <a:pPr lvl="0"/>
            <a:r>
              <a:rPr lang="en-GB" sz="7200" dirty="0" smtClean="0"/>
              <a:t>Power generators/alternators</a:t>
            </a:r>
          </a:p>
          <a:p>
            <a:pPr lvl="0"/>
            <a:r>
              <a:rPr lang="en-GB" sz="7200" dirty="0" smtClean="0"/>
              <a:t>Voltage regulators</a:t>
            </a:r>
          </a:p>
          <a:p>
            <a:pPr lvl="0"/>
            <a:r>
              <a:rPr lang="en-GB" sz="7200" dirty="0" smtClean="0"/>
              <a:t>Starter panels</a:t>
            </a:r>
          </a:p>
          <a:p>
            <a:pPr lvl="0"/>
            <a:r>
              <a:rPr lang="en-GB" sz="7200" dirty="0" smtClean="0"/>
              <a:t>Power distributor lines</a:t>
            </a:r>
          </a:p>
          <a:p>
            <a:pPr lvl="0"/>
            <a:r>
              <a:rPr lang="en-GB" sz="7200" dirty="0" smtClean="0"/>
              <a:t>Cables</a:t>
            </a:r>
          </a:p>
          <a:p>
            <a:pPr lvl="0"/>
            <a:r>
              <a:rPr lang="en-GB" sz="7200" dirty="0" smtClean="0"/>
              <a:t>Electric motors</a:t>
            </a:r>
          </a:p>
          <a:p>
            <a:pPr lvl="0"/>
            <a:r>
              <a:rPr lang="en-GB" sz="7200" dirty="0" smtClean="0"/>
              <a:t>Electric installations</a:t>
            </a:r>
          </a:p>
          <a:p>
            <a:pPr lvl="0"/>
            <a:r>
              <a:rPr lang="en-GB" sz="7200" dirty="0" smtClean="0"/>
              <a:t>Alarm and control systems</a:t>
            </a:r>
          </a:p>
          <a:p>
            <a:endParaRPr lang="en-GB" dirty="0" smtClean="0"/>
          </a:p>
          <a:p>
            <a:endParaRPr lang="en-GB" dirty="0" smtClean="0"/>
          </a:p>
          <a:p>
            <a:endParaRPr lang="en-GB" dirty="0"/>
          </a:p>
        </p:txBody>
      </p:sp>
      <p:pic>
        <p:nvPicPr>
          <p:cNvPr id="3074" name="Picture 2"/>
          <p:cNvPicPr>
            <a:picLocks noGrp="1" noChangeAspect="1" noChangeArrowheads="1"/>
          </p:cNvPicPr>
          <p:nvPr>
            <p:ph sz="half" idx="2"/>
          </p:nvPr>
        </p:nvPicPr>
        <p:blipFill>
          <a:blip r:embed="rId2"/>
          <a:srcRect/>
          <a:stretch>
            <a:fillRect/>
          </a:stretch>
        </p:blipFill>
        <p:spPr bwMode="auto">
          <a:xfrm>
            <a:off x="4071934" y="1714488"/>
            <a:ext cx="4614866" cy="4429156"/>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C00000"/>
                </a:solidFill>
                <a:latin typeface="Arial" panose="020B0604020202020204" pitchFamily="34" charset="0"/>
                <a:cs typeface="Arial" panose="020B0604020202020204" pitchFamily="34" charset="0"/>
              </a:rPr>
              <a:t>Al </a:t>
            </a:r>
            <a:r>
              <a:rPr lang="en-US" sz="4000" dirty="0" err="1">
                <a:solidFill>
                  <a:srgbClr val="C00000"/>
                </a:solidFill>
                <a:latin typeface="Arial" panose="020B0604020202020204" pitchFamily="34" charset="0"/>
                <a:cs typeface="Arial" panose="020B0604020202020204" pitchFamily="34" charset="0"/>
              </a:rPr>
              <a:t>Tamauez</a:t>
            </a:r>
            <a:r>
              <a:rPr lang="en-US" sz="4000" dirty="0">
                <a:solidFill>
                  <a:srgbClr val="C00000"/>
                </a:solidFill>
                <a:latin typeface="Arial" panose="020B0604020202020204" pitchFamily="34" charset="0"/>
                <a:cs typeface="Arial" panose="020B0604020202020204" pitchFamily="34" charset="0"/>
              </a:rPr>
              <a:t> Al </a:t>
            </a:r>
            <a:r>
              <a:rPr lang="en-US" sz="4000" dirty="0" err="1">
                <a:solidFill>
                  <a:srgbClr val="C00000"/>
                </a:solidFill>
                <a:latin typeface="Arial" panose="020B0604020202020204" pitchFamily="34" charset="0"/>
                <a:cs typeface="Arial" panose="020B0604020202020204" pitchFamily="34" charset="0"/>
              </a:rPr>
              <a:t>Raqi</a:t>
            </a:r>
            <a:r>
              <a:rPr lang="en-US" sz="4000" dirty="0">
                <a:solidFill>
                  <a:srgbClr val="C00000"/>
                </a:solidFill>
                <a:latin typeface="Arial" panose="020B0604020202020204" pitchFamily="34" charset="0"/>
                <a:cs typeface="Arial" panose="020B0604020202020204" pitchFamily="34" charset="0"/>
              </a:rPr>
              <a:t> LLC</a:t>
            </a:r>
            <a:endParaRPr lang="en-GB" sz="40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4282" y="1214422"/>
            <a:ext cx="8715436" cy="5143536"/>
          </a:xfrm>
        </p:spPr>
        <p:txBody>
          <a:bodyPr>
            <a:normAutofit fontScale="32500" lnSpcReduction="20000"/>
          </a:bodyPr>
          <a:lstStyle/>
          <a:p>
            <a:pPr algn="ctr">
              <a:buNone/>
            </a:pPr>
            <a:r>
              <a:rPr lang="en-US" sz="3800" dirty="0"/>
              <a:t> </a:t>
            </a:r>
            <a:endParaRPr lang="en-US" sz="3800" dirty="0" smtClean="0"/>
          </a:p>
          <a:p>
            <a:pPr algn="ctr">
              <a:buNone/>
            </a:pPr>
            <a:r>
              <a:rPr lang="en-US" sz="5900" b="1" dirty="0" smtClean="0">
                <a:solidFill>
                  <a:srgbClr val="FF0000"/>
                </a:solidFill>
                <a:latin typeface="Arial" panose="020B0604020202020204" pitchFamily="34" charset="0"/>
                <a:cs typeface="Arial" panose="020B0604020202020204" pitchFamily="34" charset="0"/>
              </a:rPr>
              <a:t>About Us</a:t>
            </a:r>
            <a:endParaRPr lang="en-GB" dirty="0"/>
          </a:p>
          <a:p>
            <a:pPr algn="just">
              <a:lnSpc>
                <a:spcPct val="120000"/>
              </a:lnSpc>
              <a:buNone/>
            </a:pPr>
            <a:r>
              <a:rPr lang="en-US" sz="2900" dirty="0" smtClean="0">
                <a:latin typeface="Arial" panose="020B0604020202020204" pitchFamily="34" charset="0"/>
                <a:cs typeface="Arial" panose="020B0604020202020204" pitchFamily="34" charset="0"/>
              </a:rPr>
              <a:t>           </a:t>
            </a:r>
            <a:r>
              <a:rPr lang="en-US" sz="5600" dirty="0" smtClean="0">
                <a:latin typeface="Arial" panose="020B0604020202020204" pitchFamily="34" charset="0"/>
                <a:cs typeface="Arial" panose="020B0604020202020204" pitchFamily="34" charset="0"/>
              </a:rPr>
              <a:t>Since 2005 Al </a:t>
            </a:r>
            <a:r>
              <a:rPr lang="en-US" sz="5600" dirty="0" err="1">
                <a:latin typeface="Arial" panose="020B0604020202020204" pitchFamily="34" charset="0"/>
                <a:cs typeface="Arial" panose="020B0604020202020204" pitchFamily="34" charset="0"/>
              </a:rPr>
              <a:t>Tamauez</a:t>
            </a:r>
            <a:r>
              <a:rPr lang="en-US" sz="5600" dirty="0">
                <a:latin typeface="Arial" panose="020B0604020202020204" pitchFamily="34" charset="0"/>
                <a:cs typeface="Arial" panose="020B0604020202020204" pitchFamily="34" charset="0"/>
              </a:rPr>
              <a:t> Al </a:t>
            </a:r>
            <a:r>
              <a:rPr lang="en-US" sz="5600" dirty="0" err="1">
                <a:latin typeface="Arial" panose="020B0604020202020204" pitchFamily="34" charset="0"/>
                <a:cs typeface="Arial" panose="020B0604020202020204" pitchFamily="34" charset="0"/>
              </a:rPr>
              <a:t>Raqi</a:t>
            </a:r>
            <a:r>
              <a:rPr lang="en-US" sz="5600" dirty="0">
                <a:latin typeface="Arial" panose="020B0604020202020204" pitchFamily="34" charset="0"/>
                <a:cs typeface="Arial" panose="020B0604020202020204" pitchFamily="34" charset="0"/>
              </a:rPr>
              <a:t> LLC, have immense pleasure in introducing our self as </a:t>
            </a:r>
            <a:r>
              <a:rPr lang="en-US" sz="5600" dirty="0" smtClean="0">
                <a:latin typeface="Arial" panose="020B0604020202020204" pitchFamily="34" charset="0"/>
                <a:cs typeface="Arial" panose="020B0604020202020204" pitchFamily="34" charset="0"/>
              </a:rPr>
              <a:t>one of the leading </a:t>
            </a:r>
            <a:r>
              <a:rPr lang="en-US" sz="5600" dirty="0">
                <a:latin typeface="Arial" panose="020B0604020202020204" pitchFamily="34" charset="0"/>
                <a:cs typeface="Arial" panose="020B0604020202020204" pitchFamily="34" charset="0"/>
              </a:rPr>
              <a:t>marine &amp; Industrial Suppliers and Ground support equipments for Airport Authority and maintenance service for all the engine and spare parts we are experts in Sultanate of </a:t>
            </a:r>
            <a:r>
              <a:rPr lang="en-US" sz="5600" dirty="0" smtClean="0">
                <a:latin typeface="Arial" panose="020B0604020202020204" pitchFamily="34" charset="0"/>
                <a:cs typeface="Arial" panose="020B0604020202020204" pitchFamily="34" charset="0"/>
              </a:rPr>
              <a:t>Oman</a:t>
            </a:r>
            <a:endParaRPr lang="en-US" sz="2900" dirty="0" smtClean="0">
              <a:latin typeface="Arial" panose="020B0604020202020204" pitchFamily="34" charset="0"/>
              <a:cs typeface="Arial" panose="020B0604020202020204" pitchFamily="34" charset="0"/>
            </a:endParaRPr>
          </a:p>
          <a:p>
            <a:pPr algn="just">
              <a:lnSpc>
                <a:spcPct val="170000"/>
              </a:lnSpc>
              <a:buNone/>
            </a:pPr>
            <a:endParaRPr lang="en-US" sz="3800" dirty="0">
              <a:latin typeface="Arial" panose="020B0604020202020204" pitchFamily="34" charset="0"/>
              <a:cs typeface="Arial" panose="020B0604020202020204" pitchFamily="34" charset="0"/>
            </a:endParaRPr>
          </a:p>
          <a:p>
            <a:pPr algn="ctr">
              <a:buNone/>
            </a:pPr>
            <a:r>
              <a:rPr lang="en-US" sz="5900" b="1" dirty="0" smtClean="0">
                <a:solidFill>
                  <a:srgbClr val="FF0000"/>
                </a:solidFill>
                <a:latin typeface="Arial" panose="020B0604020202020204" pitchFamily="34" charset="0"/>
                <a:cs typeface="Arial" panose="020B0604020202020204" pitchFamily="34" charset="0"/>
              </a:rPr>
              <a:t>Our Operations </a:t>
            </a:r>
            <a:endParaRPr lang="en-US" sz="5900" b="1" dirty="0">
              <a:solidFill>
                <a:srgbClr val="FF0000"/>
              </a:solidFill>
              <a:latin typeface="Arial" panose="020B0604020202020204" pitchFamily="34" charset="0"/>
              <a:cs typeface="Arial" panose="020B0604020202020204" pitchFamily="34" charset="0"/>
            </a:endParaRPr>
          </a:p>
          <a:p>
            <a:pPr algn="ctr">
              <a:lnSpc>
                <a:spcPct val="120000"/>
              </a:lnSpc>
              <a:buFont typeface="Wingdings" pitchFamily="2" charset="2"/>
              <a:buChar char="ü"/>
            </a:pPr>
            <a:r>
              <a:rPr lang="en-GB" sz="5600" dirty="0">
                <a:latin typeface="Arial" panose="020B0604020202020204" pitchFamily="34" charset="0"/>
                <a:cs typeface="Arial" panose="020B0604020202020204" pitchFamily="34" charset="0"/>
              </a:rPr>
              <a:t>Supply of Marine Spares</a:t>
            </a:r>
          </a:p>
          <a:p>
            <a:pPr algn="ctr">
              <a:lnSpc>
                <a:spcPct val="120000"/>
              </a:lnSpc>
              <a:buFont typeface="Wingdings" pitchFamily="2" charset="2"/>
              <a:buChar char="ü"/>
            </a:pPr>
            <a:r>
              <a:rPr lang="en-GB" sz="5600" dirty="0" smtClean="0">
                <a:latin typeface="Arial" panose="020B0604020202020204" pitchFamily="34" charset="0"/>
                <a:cs typeface="Arial" panose="020B0604020202020204" pitchFamily="34" charset="0"/>
              </a:rPr>
              <a:t>Ground </a:t>
            </a:r>
            <a:r>
              <a:rPr lang="en-GB" sz="5600" dirty="0">
                <a:latin typeface="Arial" panose="020B0604020202020204" pitchFamily="34" charset="0"/>
                <a:cs typeface="Arial" panose="020B0604020202020204" pitchFamily="34" charset="0"/>
              </a:rPr>
              <a:t>Support Equipments</a:t>
            </a:r>
          </a:p>
          <a:p>
            <a:pPr algn="ctr">
              <a:lnSpc>
                <a:spcPct val="120000"/>
              </a:lnSpc>
              <a:buFont typeface="Wingdings" pitchFamily="2" charset="2"/>
              <a:buChar char="ü"/>
            </a:pPr>
            <a:r>
              <a:rPr lang="en-GB" sz="5600" dirty="0">
                <a:latin typeface="Arial" panose="020B0604020202020204" pitchFamily="34" charset="0"/>
                <a:cs typeface="Arial" panose="020B0604020202020204" pitchFamily="34" charset="0"/>
              </a:rPr>
              <a:t>Supply of Communication Equipment</a:t>
            </a:r>
          </a:p>
          <a:p>
            <a:pPr algn="ctr">
              <a:lnSpc>
                <a:spcPct val="120000"/>
              </a:lnSpc>
              <a:buFont typeface="Wingdings" pitchFamily="2" charset="2"/>
              <a:buChar char="ü"/>
            </a:pPr>
            <a:r>
              <a:rPr lang="en-GB" sz="5600" dirty="0">
                <a:latin typeface="Arial" panose="020B0604020202020204" pitchFamily="34" charset="0"/>
                <a:cs typeface="Arial" panose="020B0604020202020204" pitchFamily="34" charset="0"/>
              </a:rPr>
              <a:t>Dress Accessories for Military</a:t>
            </a:r>
          </a:p>
          <a:p>
            <a:pPr algn="ctr">
              <a:lnSpc>
                <a:spcPct val="120000"/>
              </a:lnSpc>
              <a:buFont typeface="Wingdings" pitchFamily="2" charset="2"/>
              <a:buChar char="ü"/>
            </a:pPr>
            <a:r>
              <a:rPr lang="en-GB" sz="5600" dirty="0">
                <a:latin typeface="Arial" panose="020B0604020202020204" pitchFamily="34" charset="0"/>
                <a:cs typeface="Arial" panose="020B0604020202020204" pitchFamily="34" charset="0"/>
              </a:rPr>
              <a:t>Flags &amp; Gifts Items</a:t>
            </a:r>
          </a:p>
          <a:p>
            <a:pPr algn="ctr">
              <a:lnSpc>
                <a:spcPct val="120000"/>
              </a:lnSpc>
              <a:buFont typeface="Wingdings" pitchFamily="2" charset="2"/>
              <a:buChar char="ü"/>
            </a:pPr>
            <a:r>
              <a:rPr lang="en-GB" sz="5600" dirty="0">
                <a:latin typeface="Arial" panose="020B0604020202020204" pitchFamily="34" charset="0"/>
                <a:cs typeface="Arial" panose="020B0604020202020204" pitchFamily="34" charset="0"/>
              </a:rPr>
              <a:t>Oil and Gas Spare Parts</a:t>
            </a:r>
          </a:p>
          <a:p>
            <a:pPr algn="ctr">
              <a:lnSpc>
                <a:spcPct val="120000"/>
              </a:lnSpc>
              <a:buFont typeface="Wingdings" pitchFamily="2" charset="2"/>
              <a:buChar char="ü"/>
            </a:pPr>
            <a:r>
              <a:rPr lang="en-GB" sz="5600" dirty="0" smtClean="0">
                <a:latin typeface="Arial" panose="020B0604020202020204" pitchFamily="34" charset="0"/>
                <a:cs typeface="Arial" panose="020B0604020202020204" pitchFamily="34" charset="0"/>
              </a:rPr>
              <a:t>Marine </a:t>
            </a:r>
            <a:r>
              <a:rPr lang="en-GB" sz="5600" dirty="0">
                <a:latin typeface="Arial" panose="020B0604020202020204" pitchFamily="34" charset="0"/>
                <a:cs typeface="Arial" panose="020B0604020202020204" pitchFamily="34" charset="0"/>
              </a:rPr>
              <a:t>services and maintenance </a:t>
            </a:r>
          </a:p>
          <a:p>
            <a:endParaRPr lang="en-GB" dirty="0"/>
          </a:p>
        </p:txBody>
      </p:sp>
      <p:pic>
        <p:nvPicPr>
          <p:cNvPr id="4" name="Picture 2"/>
          <p:cNvPicPr>
            <a:picLocks noChangeAspect="1" noChangeArrowheads="1"/>
          </p:cNvPicPr>
          <p:nvPr/>
        </p:nvPicPr>
        <p:blipFill>
          <a:blip r:embed="rId3"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latin typeface="Arial"/>
                <a:cs typeface="Arial"/>
              </a:rPr>
              <a:t>Hydraulic  Services</a:t>
            </a:r>
            <a:r>
              <a:rPr lang="en-GB" dirty="0" smtClean="0"/>
              <a:t/>
            </a:r>
            <a:br>
              <a:rPr lang="en-GB" dirty="0" smtClean="0"/>
            </a:br>
            <a:endParaRPr lang="en-GB" dirty="0"/>
          </a:p>
        </p:txBody>
      </p:sp>
      <p:sp>
        <p:nvSpPr>
          <p:cNvPr id="3" name="Content Placeholder 2"/>
          <p:cNvSpPr>
            <a:spLocks noGrp="1"/>
          </p:cNvSpPr>
          <p:nvPr>
            <p:ph sz="half" idx="1"/>
          </p:nvPr>
        </p:nvSpPr>
        <p:spPr>
          <a:xfrm>
            <a:off x="357158" y="1357298"/>
            <a:ext cx="4038600" cy="5257800"/>
          </a:xfrm>
        </p:spPr>
        <p:txBody>
          <a:bodyPr>
            <a:normAutofit fontScale="40000" lnSpcReduction="20000"/>
          </a:bodyPr>
          <a:lstStyle/>
          <a:p>
            <a:pPr>
              <a:lnSpc>
                <a:spcPct val="120000"/>
              </a:lnSpc>
              <a:buNone/>
            </a:pPr>
            <a:r>
              <a:rPr lang="en-US" sz="5100" dirty="0" smtClean="0"/>
              <a:t>      We cover all aspects of repair, reconditioning, services and maintenance of marine, oil and gas and industrial installation such as:</a:t>
            </a:r>
            <a:endParaRPr lang="en-GB" sz="5100" dirty="0" smtClean="0"/>
          </a:p>
          <a:p>
            <a:pPr>
              <a:lnSpc>
                <a:spcPct val="120000"/>
              </a:lnSpc>
            </a:pPr>
            <a:r>
              <a:rPr lang="en-US" sz="5100" dirty="0" smtClean="0"/>
              <a:t>Electro hydraulic cranes</a:t>
            </a:r>
            <a:endParaRPr lang="en-GB" sz="5100" dirty="0" smtClean="0"/>
          </a:p>
          <a:p>
            <a:pPr>
              <a:lnSpc>
                <a:spcPct val="120000"/>
              </a:lnSpc>
            </a:pPr>
            <a:r>
              <a:rPr lang="en-US" sz="5100" dirty="0" smtClean="0"/>
              <a:t>Towing winches</a:t>
            </a:r>
            <a:endParaRPr lang="en-GB" sz="5100" dirty="0" smtClean="0"/>
          </a:p>
          <a:p>
            <a:pPr>
              <a:lnSpc>
                <a:spcPct val="120000"/>
              </a:lnSpc>
            </a:pPr>
            <a:r>
              <a:rPr lang="en-US" sz="5100" dirty="0" smtClean="0"/>
              <a:t>Mooring winches</a:t>
            </a:r>
            <a:endParaRPr lang="en-GB" sz="5100" dirty="0" smtClean="0"/>
          </a:p>
          <a:p>
            <a:pPr>
              <a:lnSpc>
                <a:spcPct val="120000"/>
              </a:lnSpc>
            </a:pPr>
            <a:r>
              <a:rPr lang="en-US" sz="5100" dirty="0" smtClean="0"/>
              <a:t>Anchor windlass</a:t>
            </a:r>
            <a:endParaRPr lang="en-GB" sz="5100" dirty="0" smtClean="0"/>
          </a:p>
          <a:p>
            <a:pPr>
              <a:lnSpc>
                <a:spcPct val="120000"/>
              </a:lnSpc>
            </a:pPr>
            <a:r>
              <a:rPr lang="en-US" sz="5100" dirty="0" smtClean="0"/>
              <a:t>Thruster (electro and diesel driven)</a:t>
            </a:r>
            <a:endParaRPr lang="en-GB" sz="5100" dirty="0" smtClean="0"/>
          </a:p>
          <a:p>
            <a:pPr>
              <a:lnSpc>
                <a:spcPct val="120000"/>
              </a:lnSpc>
            </a:pPr>
            <a:r>
              <a:rPr lang="en-US" sz="5100" dirty="0" smtClean="0"/>
              <a:t>Tank control system</a:t>
            </a:r>
            <a:endParaRPr lang="en-GB" sz="5100" dirty="0" smtClean="0"/>
          </a:p>
          <a:p>
            <a:pPr>
              <a:lnSpc>
                <a:spcPct val="120000"/>
              </a:lnSpc>
            </a:pPr>
            <a:r>
              <a:rPr lang="en-US" sz="5100" dirty="0" smtClean="0"/>
              <a:t>Cargo grabs</a:t>
            </a:r>
            <a:endParaRPr lang="en-GB" sz="5100" dirty="0" smtClean="0"/>
          </a:p>
          <a:p>
            <a:pPr>
              <a:lnSpc>
                <a:spcPct val="120000"/>
              </a:lnSpc>
            </a:pPr>
            <a:r>
              <a:rPr lang="en-US" sz="5100" dirty="0" smtClean="0"/>
              <a:t>Steering gear.</a:t>
            </a:r>
            <a:endParaRPr lang="en-GB" sz="5100" dirty="0" smtClean="0"/>
          </a:p>
          <a:p>
            <a:endParaRPr lang="en-GB" dirty="0"/>
          </a:p>
        </p:txBody>
      </p:sp>
      <p:pic>
        <p:nvPicPr>
          <p:cNvPr id="9" name="Picture 2"/>
          <p:cNvPicPr>
            <a:picLocks noChangeAspect="1" noChangeArrowheads="1"/>
          </p:cNvPicPr>
          <p:nvPr/>
        </p:nvPicPr>
        <p:blipFill>
          <a:blip r:embed="rId2" cstate="print"/>
          <a:srcRect/>
          <a:stretch>
            <a:fillRect/>
          </a:stretch>
        </p:blipFill>
        <p:spPr bwMode="auto">
          <a:xfrm>
            <a:off x="7215206" y="6215082"/>
            <a:ext cx="1928794" cy="642918"/>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4071934" y="1500174"/>
            <a:ext cx="4429156"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85794"/>
            <a:ext cx="8229600" cy="142876"/>
          </a:xfrm>
        </p:spPr>
        <p:txBody>
          <a:bodyPr>
            <a:normAutofit fontScale="90000"/>
          </a:bodyPr>
          <a:lstStyle/>
          <a:p>
            <a:r>
              <a:rPr lang="en-US" sz="4000" dirty="0" smtClean="0">
                <a:solidFill>
                  <a:srgbClr val="C00000"/>
                </a:solidFill>
                <a:latin typeface="Arial"/>
                <a:cs typeface="Arial"/>
              </a:rPr>
              <a:t>Vacuum</a:t>
            </a:r>
            <a:r>
              <a:rPr lang="en-US" sz="4000" b="1" dirty="0" smtClean="0">
                <a:solidFill>
                  <a:srgbClr val="C00000"/>
                </a:solidFill>
                <a:latin typeface="Arial"/>
                <a:cs typeface="Arial"/>
              </a:rPr>
              <a:t> </a:t>
            </a:r>
            <a:r>
              <a:rPr lang="en-US" sz="4000" dirty="0" smtClean="0">
                <a:solidFill>
                  <a:srgbClr val="C00000"/>
                </a:solidFill>
                <a:latin typeface="Arial"/>
                <a:cs typeface="Arial"/>
              </a:rPr>
              <a:t>Pressure Impregnation Plant</a:t>
            </a:r>
            <a:r>
              <a:rPr lang="en-GB" dirty="0" smtClean="0"/>
              <a:t/>
            </a:r>
            <a:br>
              <a:rPr lang="en-GB" dirty="0" smtClean="0"/>
            </a:br>
            <a:endParaRPr lang="en-GB" dirty="0"/>
          </a:p>
        </p:txBody>
      </p:sp>
      <p:sp>
        <p:nvSpPr>
          <p:cNvPr id="3" name="Content Placeholder 2"/>
          <p:cNvSpPr>
            <a:spLocks noGrp="1"/>
          </p:cNvSpPr>
          <p:nvPr>
            <p:ph sz="half" idx="1"/>
          </p:nvPr>
        </p:nvSpPr>
        <p:spPr>
          <a:xfrm>
            <a:off x="428596" y="1071547"/>
            <a:ext cx="8358246" cy="2071702"/>
          </a:xfrm>
        </p:spPr>
        <p:txBody>
          <a:bodyPr>
            <a:normAutofit fontScale="25000" lnSpcReduction="20000"/>
          </a:bodyPr>
          <a:lstStyle/>
          <a:p>
            <a:pPr>
              <a:lnSpc>
                <a:spcPct val="120000"/>
              </a:lnSpc>
            </a:pPr>
            <a:r>
              <a:rPr lang="en-US" sz="7200" dirty="0" smtClean="0"/>
              <a:t>The VPI Process provides many benefits to the user. It completely seals the windings against moisture and vibration, provides greater mechanical strength, and improved corona protection. it vastly improves performance and reliability even in the harshest working environments. Machines last longer and require less maintenance. VPI is a process, whish provides positive pay back over a short period of time.</a:t>
            </a:r>
            <a:endParaRPr lang="en-GB" sz="5600" dirty="0" smtClean="0"/>
          </a:p>
          <a:p>
            <a:pPr>
              <a:lnSpc>
                <a:spcPct val="120000"/>
              </a:lnSpc>
            </a:pPr>
            <a:r>
              <a:rPr lang="en-US" sz="7200" dirty="0" err="1" smtClean="0"/>
              <a:t>Tamauez</a:t>
            </a:r>
            <a:r>
              <a:rPr lang="en-US" sz="7200" dirty="0" smtClean="0"/>
              <a:t> has the biggest VPI plant operating in the region. The plant is 3m diameter x 3m depth. The equipment is designed to process the broadest range of products, from small AC/DC coils up to 11KV machines.</a:t>
            </a:r>
            <a:endParaRPr lang="en-GB" sz="7200" dirty="0" smtClean="0"/>
          </a:p>
          <a:p>
            <a:endParaRPr lang="en-GB" dirty="0"/>
          </a:p>
        </p:txBody>
      </p:sp>
      <p:pic>
        <p:nvPicPr>
          <p:cNvPr id="4098" name="Picture 2"/>
          <p:cNvPicPr>
            <a:picLocks noGrp="1" noChangeAspect="1" noChangeArrowheads="1"/>
          </p:cNvPicPr>
          <p:nvPr>
            <p:ph sz="half" idx="2"/>
          </p:nvPr>
        </p:nvPicPr>
        <p:blipFill>
          <a:blip r:embed="rId2"/>
          <a:srcRect/>
          <a:stretch>
            <a:fillRect/>
          </a:stretch>
        </p:blipFill>
        <p:spPr bwMode="auto">
          <a:xfrm>
            <a:off x="714348" y="3500438"/>
            <a:ext cx="8001055" cy="2714644"/>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C00000"/>
                </a:solidFill>
                <a:latin typeface="Arial"/>
                <a:cs typeface="Arial"/>
              </a:rPr>
              <a:t>Testing</a:t>
            </a:r>
            <a:r>
              <a:rPr lang="en-GB" sz="4800" dirty="0" smtClean="0"/>
              <a:t> </a:t>
            </a:r>
            <a:r>
              <a:rPr lang="en-GB" sz="4000" dirty="0" smtClean="0">
                <a:solidFill>
                  <a:srgbClr val="C00000"/>
                </a:solidFill>
                <a:latin typeface="Arial"/>
                <a:cs typeface="Arial"/>
              </a:rPr>
              <a:t>Facility</a:t>
            </a:r>
            <a:endParaRPr lang="en-GB" sz="4000" dirty="0">
              <a:solidFill>
                <a:srgbClr val="C00000"/>
              </a:solidFill>
              <a:latin typeface="Arial"/>
              <a:cs typeface="Arial"/>
            </a:endParaRPr>
          </a:p>
        </p:txBody>
      </p:sp>
      <p:sp>
        <p:nvSpPr>
          <p:cNvPr id="3" name="Content Placeholder 2"/>
          <p:cNvSpPr>
            <a:spLocks noGrp="1"/>
          </p:cNvSpPr>
          <p:nvPr>
            <p:ph sz="half" idx="1"/>
          </p:nvPr>
        </p:nvSpPr>
        <p:spPr>
          <a:xfrm>
            <a:off x="457200" y="1600200"/>
            <a:ext cx="8258204" cy="4525963"/>
          </a:xfrm>
        </p:spPr>
        <p:txBody>
          <a:bodyPr>
            <a:normAutofit fontScale="92500" lnSpcReduction="10000"/>
          </a:bodyPr>
          <a:lstStyle/>
          <a:p>
            <a:r>
              <a:rPr lang="en-GB" dirty="0" smtClean="0"/>
              <a:t>Testing facility for bearing temperature monitoring</a:t>
            </a:r>
          </a:p>
          <a:p>
            <a:r>
              <a:rPr lang="en-GB" dirty="0" smtClean="0"/>
              <a:t>Hot spot test of stator core.</a:t>
            </a:r>
          </a:p>
          <a:p>
            <a:r>
              <a:rPr lang="en-GB" dirty="0" smtClean="0"/>
              <a:t>Phase comparison test after rewinding.</a:t>
            </a:r>
          </a:p>
          <a:p>
            <a:r>
              <a:rPr lang="en-GB" dirty="0" smtClean="0"/>
              <a:t>Test equipment to test coils for internal insulation leakage. </a:t>
            </a:r>
          </a:p>
          <a:p>
            <a:r>
              <a:rPr lang="en-GB" dirty="0" smtClean="0"/>
              <a:t>Test equipment to test rotor for internal cracks/ condition.</a:t>
            </a:r>
          </a:p>
          <a:p>
            <a:r>
              <a:rPr lang="en-GB" dirty="0" smtClean="0"/>
              <a:t>In-house facility of </a:t>
            </a:r>
            <a:r>
              <a:rPr lang="en-GB" dirty="0" err="1" smtClean="0"/>
              <a:t>rebabbitting</a:t>
            </a:r>
            <a:r>
              <a:rPr lang="en-GB" dirty="0" smtClean="0"/>
              <a:t> of white metal bearing and machining.</a:t>
            </a:r>
          </a:p>
          <a:p>
            <a:r>
              <a:rPr lang="en-GB" dirty="0" smtClean="0"/>
              <a:t>All kind of lathe machines, boring machines and milling machines work in house.</a:t>
            </a:r>
          </a:p>
        </p:txBody>
      </p:sp>
      <p:pic>
        <p:nvPicPr>
          <p:cNvPr id="5" name="Picture 2"/>
          <p:cNvPicPr>
            <a:picLocks noChangeAspect="1" noChangeArrowheads="1"/>
          </p:cNvPicPr>
          <p:nvPr/>
        </p:nvPicPr>
        <p:blipFill>
          <a:blip r:embed="rId2"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C00000"/>
                </a:solidFill>
                <a:latin typeface="Arial"/>
                <a:cs typeface="Arial"/>
              </a:rPr>
              <a:t>Automation</a:t>
            </a:r>
            <a:endParaRPr lang="en-GB" sz="4000" dirty="0">
              <a:solidFill>
                <a:srgbClr val="C00000"/>
              </a:solidFill>
              <a:latin typeface="Arial"/>
              <a:cs typeface="Arial"/>
            </a:endParaRPr>
          </a:p>
        </p:txBody>
      </p:sp>
      <p:sp>
        <p:nvSpPr>
          <p:cNvPr id="3" name="Content Placeholder 2"/>
          <p:cNvSpPr>
            <a:spLocks noGrp="1"/>
          </p:cNvSpPr>
          <p:nvPr>
            <p:ph sz="half" idx="1"/>
          </p:nvPr>
        </p:nvSpPr>
        <p:spPr/>
        <p:txBody>
          <a:bodyPr>
            <a:normAutofit fontScale="70000" lnSpcReduction="20000"/>
          </a:bodyPr>
          <a:lstStyle/>
          <a:p>
            <a:pPr>
              <a:buNone/>
            </a:pPr>
            <a:r>
              <a:rPr lang="en-US" dirty="0" smtClean="0"/>
              <a:t>      </a:t>
            </a:r>
            <a:r>
              <a:rPr lang="en-US" dirty="0" err="1" smtClean="0"/>
              <a:t>Tamauez</a:t>
            </a:r>
            <a:r>
              <a:rPr lang="en-US" dirty="0" smtClean="0"/>
              <a:t> set up their automation shop to provide specialist services in electronic, pneumatic and hydraulic systems, and has emerged as a major partner for the shipping industry in these specialized fields.</a:t>
            </a:r>
            <a:endParaRPr lang="en-GB" dirty="0" smtClean="0"/>
          </a:p>
          <a:p>
            <a:pPr lvl="0"/>
            <a:r>
              <a:rPr lang="en-US" dirty="0" smtClean="0"/>
              <a:t>Boiler Automation</a:t>
            </a:r>
            <a:endParaRPr lang="en-GB" dirty="0" smtClean="0"/>
          </a:p>
          <a:p>
            <a:pPr lvl="0"/>
            <a:r>
              <a:rPr lang="en-US" dirty="0" smtClean="0"/>
              <a:t>Engine Remote Control</a:t>
            </a:r>
            <a:endParaRPr lang="en-GB" dirty="0" smtClean="0"/>
          </a:p>
          <a:p>
            <a:pPr lvl="0"/>
            <a:r>
              <a:rPr lang="en-US" dirty="0" smtClean="0"/>
              <a:t>Bridge control</a:t>
            </a:r>
            <a:endParaRPr lang="en-GB" dirty="0" smtClean="0"/>
          </a:p>
          <a:p>
            <a:pPr lvl="0"/>
            <a:r>
              <a:rPr lang="en-US" dirty="0" smtClean="0"/>
              <a:t>Engine Alarm systems</a:t>
            </a:r>
            <a:endParaRPr lang="en-GB" dirty="0" smtClean="0"/>
          </a:p>
          <a:p>
            <a:pPr lvl="0"/>
            <a:r>
              <a:rPr lang="en-US" dirty="0" smtClean="0"/>
              <a:t>Inter Gas control and Automation</a:t>
            </a:r>
            <a:endParaRPr lang="en-GB" dirty="0" smtClean="0"/>
          </a:p>
          <a:p>
            <a:pPr lvl="0"/>
            <a:r>
              <a:rPr lang="en-US" dirty="0" smtClean="0"/>
              <a:t>Steering Gear controls</a:t>
            </a:r>
            <a:endParaRPr lang="en-GB" dirty="0" smtClean="0"/>
          </a:p>
          <a:p>
            <a:pPr lvl="0"/>
            <a:r>
              <a:rPr lang="en-US" dirty="0" smtClean="0"/>
              <a:t>Lift controls</a:t>
            </a:r>
            <a:endParaRPr lang="en-GB" dirty="0" smtClean="0"/>
          </a:p>
          <a:p>
            <a:pPr lvl="0"/>
            <a:r>
              <a:rPr lang="en-US" dirty="0" smtClean="0"/>
              <a:t>Oil Discharge Monitoring systems</a:t>
            </a:r>
            <a:endParaRPr lang="en-GB" dirty="0" smtClean="0"/>
          </a:p>
          <a:p>
            <a:endParaRPr lang="en-GB" dirty="0"/>
          </a:p>
        </p:txBody>
      </p:sp>
      <p:pic>
        <p:nvPicPr>
          <p:cNvPr id="5122" name="Picture 2" descr="C:\Users\emdaadps\Desktop\New folder\marine-automation-500x500.jpg"/>
          <p:cNvPicPr>
            <a:picLocks noGrp="1" noChangeAspect="1" noChangeArrowheads="1"/>
          </p:cNvPicPr>
          <p:nvPr>
            <p:ph sz="half" idx="2"/>
          </p:nvPr>
        </p:nvPicPr>
        <p:blipFill>
          <a:blip r:embed="rId2"/>
          <a:srcRect/>
          <a:stretch>
            <a:fillRect/>
          </a:stretch>
        </p:blipFill>
        <p:spPr bwMode="auto">
          <a:xfrm>
            <a:off x="4648200" y="1714488"/>
            <a:ext cx="4038600" cy="4071966"/>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rgbClr val="C00000"/>
                </a:solidFill>
                <a:latin typeface="Arial"/>
                <a:cs typeface="Arial"/>
              </a:rPr>
              <a:t>Workshop Reconditioning Service</a:t>
            </a:r>
            <a:r>
              <a:rPr lang="en-GB" dirty="0" smtClean="0"/>
              <a:t/>
            </a:r>
            <a:br>
              <a:rPr lang="en-GB" dirty="0" smtClean="0"/>
            </a:br>
            <a:endParaRPr lang="en-GB" dirty="0"/>
          </a:p>
        </p:txBody>
      </p:sp>
      <p:sp>
        <p:nvSpPr>
          <p:cNvPr id="3" name="Content Placeholder 2"/>
          <p:cNvSpPr>
            <a:spLocks noGrp="1"/>
          </p:cNvSpPr>
          <p:nvPr>
            <p:ph sz="half" idx="1"/>
          </p:nvPr>
        </p:nvSpPr>
        <p:spPr>
          <a:xfrm>
            <a:off x="457200" y="1285860"/>
            <a:ext cx="4757742" cy="5286412"/>
          </a:xfrm>
        </p:spPr>
        <p:txBody>
          <a:bodyPr>
            <a:normAutofit fontScale="62500" lnSpcReduction="20000"/>
          </a:bodyPr>
          <a:lstStyle/>
          <a:p>
            <a:pPr>
              <a:buNone/>
            </a:pPr>
            <a:r>
              <a:rPr lang="en-US" dirty="0" smtClean="0"/>
              <a:t>       </a:t>
            </a:r>
            <a:r>
              <a:rPr lang="en-US" dirty="0" err="1" smtClean="0"/>
              <a:t>Tamauez</a:t>
            </a:r>
            <a:r>
              <a:rPr lang="en-US" dirty="0" smtClean="0"/>
              <a:t> have a fully equipped workshop providing support to all of our main service components and also offer a wider range of reconditioning on the following:</a:t>
            </a:r>
          </a:p>
          <a:p>
            <a:pPr>
              <a:buNone/>
            </a:pPr>
            <a:endParaRPr lang="en-GB" dirty="0" smtClean="0"/>
          </a:p>
          <a:p>
            <a:pPr lvl="0"/>
            <a:r>
              <a:rPr lang="en-US" dirty="0" smtClean="0"/>
              <a:t>Fuel injectors , nozzles, valves and pumps</a:t>
            </a:r>
            <a:endParaRPr lang="en-GB" dirty="0" smtClean="0"/>
          </a:p>
          <a:p>
            <a:pPr lvl="0"/>
            <a:r>
              <a:rPr lang="en-US" dirty="0" smtClean="0"/>
              <a:t>Centrifugal casting of white metal bearings &amp; stern tubes</a:t>
            </a:r>
            <a:endParaRPr lang="en-GB" dirty="0" smtClean="0"/>
          </a:p>
          <a:p>
            <a:pPr lvl="0"/>
            <a:r>
              <a:rPr lang="en-US" dirty="0" smtClean="0"/>
              <a:t>Crankshaft</a:t>
            </a:r>
            <a:endParaRPr lang="en-GB" dirty="0" smtClean="0"/>
          </a:p>
          <a:p>
            <a:pPr lvl="0"/>
            <a:r>
              <a:rPr lang="en-US" dirty="0" smtClean="0"/>
              <a:t>Connecting rods</a:t>
            </a:r>
            <a:endParaRPr lang="en-GB" dirty="0" smtClean="0"/>
          </a:p>
          <a:p>
            <a:pPr lvl="0"/>
            <a:r>
              <a:rPr lang="en-US" dirty="0" smtClean="0"/>
              <a:t>Exhaust valve spindles , seats and cages</a:t>
            </a:r>
            <a:endParaRPr lang="en-GB" dirty="0" smtClean="0"/>
          </a:p>
          <a:p>
            <a:pPr lvl="0"/>
            <a:r>
              <a:rPr lang="en-US" dirty="0" smtClean="0"/>
              <a:t>Cylinder liners</a:t>
            </a:r>
            <a:endParaRPr lang="en-GB" dirty="0" smtClean="0"/>
          </a:p>
          <a:p>
            <a:pPr lvl="0"/>
            <a:r>
              <a:rPr lang="en-US" dirty="0" smtClean="0"/>
              <a:t>Piston crowns</a:t>
            </a:r>
            <a:endParaRPr lang="en-GB" dirty="0" smtClean="0"/>
          </a:p>
          <a:p>
            <a:pPr lvl="0"/>
            <a:r>
              <a:rPr lang="en-US" dirty="0" smtClean="0"/>
              <a:t>Cylinder heads / covers</a:t>
            </a:r>
            <a:endParaRPr lang="en-GB" dirty="0" smtClean="0"/>
          </a:p>
          <a:p>
            <a:pPr lvl="0"/>
            <a:r>
              <a:rPr lang="en-US" dirty="0" smtClean="0"/>
              <a:t>Heat exchangers</a:t>
            </a:r>
            <a:endParaRPr lang="en-GB" dirty="0" smtClean="0"/>
          </a:p>
          <a:p>
            <a:pPr lvl="0"/>
            <a:r>
              <a:rPr lang="en-US" dirty="0" smtClean="0"/>
              <a:t>Cargo &amp; service pumps</a:t>
            </a:r>
            <a:endParaRPr lang="en-GB" dirty="0" smtClean="0"/>
          </a:p>
          <a:p>
            <a:pPr lvl="0"/>
            <a:r>
              <a:rPr lang="en-US" dirty="0" smtClean="0"/>
              <a:t>Governors</a:t>
            </a:r>
            <a:r>
              <a:rPr lang="en-GB" dirty="0" smtClean="0"/>
              <a:t> and </a:t>
            </a:r>
            <a:r>
              <a:rPr lang="en-US" dirty="0" smtClean="0"/>
              <a:t>Electric motors {Rewinding}</a:t>
            </a:r>
            <a:endParaRPr lang="en-GB" dirty="0" smtClean="0"/>
          </a:p>
          <a:p>
            <a:endParaRPr lang="en-GB" dirty="0"/>
          </a:p>
        </p:txBody>
      </p:sp>
      <p:pic>
        <p:nvPicPr>
          <p:cNvPr id="6146" name="Picture 2"/>
          <p:cNvPicPr>
            <a:picLocks noGrp="1" noChangeAspect="1" noChangeArrowheads="1"/>
          </p:cNvPicPr>
          <p:nvPr>
            <p:ph sz="half" idx="2"/>
          </p:nvPr>
        </p:nvPicPr>
        <p:blipFill>
          <a:blip r:embed="rId2"/>
          <a:srcRect/>
          <a:stretch>
            <a:fillRect/>
          </a:stretch>
        </p:blipFill>
        <p:spPr bwMode="auto">
          <a:xfrm>
            <a:off x="5357818" y="1357297"/>
            <a:ext cx="2590800" cy="2214579"/>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357818" y="3571876"/>
            <a:ext cx="2571768" cy="2071702"/>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C00000"/>
                </a:solidFill>
                <a:latin typeface="Arial"/>
                <a:cs typeface="Arial"/>
              </a:rPr>
              <a:t>Ship Docking –Mechanics</a:t>
            </a:r>
            <a:r>
              <a:rPr lang="en-GB" sz="3600" dirty="0" smtClean="0">
                <a:solidFill>
                  <a:srgbClr val="C00000"/>
                </a:solidFill>
                <a:latin typeface="Arial"/>
                <a:cs typeface="Arial"/>
              </a:rPr>
              <a:t/>
            </a:r>
            <a:br>
              <a:rPr lang="en-GB" sz="3600" dirty="0" smtClean="0">
                <a:solidFill>
                  <a:srgbClr val="C00000"/>
                </a:solidFill>
                <a:latin typeface="Arial"/>
                <a:cs typeface="Arial"/>
              </a:rPr>
            </a:br>
            <a:endParaRPr lang="en-GB" sz="3600" dirty="0">
              <a:solidFill>
                <a:srgbClr val="C00000"/>
              </a:solidFill>
              <a:latin typeface="Arial"/>
              <a:cs typeface="Arial"/>
            </a:endParaRPr>
          </a:p>
        </p:txBody>
      </p:sp>
      <p:sp>
        <p:nvSpPr>
          <p:cNvPr id="3" name="Content Placeholder 2"/>
          <p:cNvSpPr>
            <a:spLocks noGrp="1"/>
          </p:cNvSpPr>
          <p:nvPr>
            <p:ph sz="half" idx="1"/>
          </p:nvPr>
        </p:nvSpPr>
        <p:spPr>
          <a:xfrm>
            <a:off x="457200" y="1600200"/>
            <a:ext cx="4186238" cy="4757758"/>
          </a:xfrm>
        </p:spPr>
        <p:txBody>
          <a:bodyPr>
            <a:normAutofit fontScale="25000" lnSpcReduction="20000"/>
          </a:bodyPr>
          <a:lstStyle/>
          <a:p>
            <a:pPr>
              <a:buNone/>
            </a:pPr>
            <a:r>
              <a:rPr lang="en-US" sz="6400" dirty="0" smtClean="0"/>
              <a:t>       </a:t>
            </a:r>
            <a:r>
              <a:rPr lang="en-US" sz="6400" dirty="0" err="1" smtClean="0"/>
              <a:t>Tamauez</a:t>
            </a:r>
            <a:r>
              <a:rPr lang="en-US" sz="6400" dirty="0" smtClean="0"/>
              <a:t> located in Oman, offers a great advantage for dry docking of vessels and tugs adjacent to our main workshops and offices facilities.</a:t>
            </a:r>
            <a:endParaRPr lang="en-GB" sz="6400" dirty="0" smtClean="0"/>
          </a:p>
          <a:p>
            <a:pPr>
              <a:buNone/>
            </a:pPr>
            <a:r>
              <a:rPr lang="en-US" sz="6400" dirty="0" smtClean="0"/>
              <a:t>        We also offer a wide range of mechanical and general ship repair services from our AFLOAT department based at the same location.</a:t>
            </a:r>
            <a:endParaRPr lang="en-GB" sz="6400" dirty="0" smtClean="0"/>
          </a:p>
          <a:p>
            <a:pPr>
              <a:buNone/>
            </a:pPr>
            <a:r>
              <a:rPr lang="en-US" sz="6400" b="1" dirty="0" smtClean="0"/>
              <a:t>       Services provided as follow:</a:t>
            </a:r>
            <a:endParaRPr lang="en-GB" sz="6400" b="1" dirty="0" smtClean="0"/>
          </a:p>
          <a:p>
            <a:r>
              <a:rPr lang="en-US" sz="6400" dirty="0" smtClean="0"/>
              <a:t>DRY – DOCKING</a:t>
            </a:r>
            <a:endParaRPr lang="en-GB" sz="6400" dirty="0" smtClean="0"/>
          </a:p>
          <a:p>
            <a:pPr lvl="0"/>
            <a:r>
              <a:rPr lang="en-US" sz="6400" dirty="0" smtClean="0"/>
              <a:t>Capacity up to 6000 Tons</a:t>
            </a:r>
            <a:endParaRPr lang="en-GB" sz="6400" dirty="0" smtClean="0"/>
          </a:p>
          <a:p>
            <a:pPr lvl="0"/>
            <a:r>
              <a:rPr lang="en-US" sz="6400" dirty="0" smtClean="0"/>
              <a:t>H.P water washing</a:t>
            </a:r>
            <a:endParaRPr lang="en-GB" sz="6400" dirty="0" smtClean="0"/>
          </a:p>
          <a:p>
            <a:pPr lvl="0"/>
            <a:r>
              <a:rPr lang="en-US" sz="6400" dirty="0" smtClean="0"/>
              <a:t>Blasting and painting</a:t>
            </a:r>
            <a:endParaRPr lang="en-GB" sz="6400" dirty="0" smtClean="0"/>
          </a:p>
          <a:p>
            <a:pPr lvl="0"/>
            <a:r>
              <a:rPr lang="en-US" sz="6400" dirty="0" smtClean="0"/>
              <a:t>Tank coating</a:t>
            </a:r>
            <a:endParaRPr lang="en-GB" sz="6400" dirty="0" smtClean="0"/>
          </a:p>
          <a:p>
            <a:r>
              <a:rPr lang="en-US" sz="6400" dirty="0" smtClean="0"/>
              <a:t>AFLOAT – Services and mechanics</a:t>
            </a:r>
            <a:endParaRPr lang="en-GB" sz="6400" dirty="0" smtClean="0"/>
          </a:p>
          <a:p>
            <a:pPr lvl="0"/>
            <a:r>
              <a:rPr lang="en-US" sz="6400" dirty="0" smtClean="0"/>
              <a:t>Pumps and cow mechanics</a:t>
            </a:r>
            <a:endParaRPr lang="en-GB" sz="6400" dirty="0" smtClean="0"/>
          </a:p>
          <a:p>
            <a:pPr lvl="0"/>
            <a:r>
              <a:rPr lang="en-US" sz="6400" dirty="0" smtClean="0"/>
              <a:t>Winches</a:t>
            </a:r>
            <a:endParaRPr lang="en-GB" sz="6400" dirty="0" smtClean="0"/>
          </a:p>
          <a:p>
            <a:pPr lvl="0"/>
            <a:r>
              <a:rPr lang="en-US" sz="6400" dirty="0" smtClean="0"/>
              <a:t>Valves, derricks. Cranes</a:t>
            </a:r>
            <a:endParaRPr lang="en-GB" sz="6400" dirty="0" smtClean="0"/>
          </a:p>
          <a:p>
            <a:pPr lvl="0"/>
            <a:r>
              <a:rPr lang="en-US" sz="6400" dirty="0" smtClean="0"/>
              <a:t>Propellers, shafts, rudders</a:t>
            </a:r>
            <a:endParaRPr lang="en-GB" sz="6400" dirty="0" smtClean="0"/>
          </a:p>
          <a:p>
            <a:pPr lvl="0"/>
            <a:r>
              <a:rPr lang="en-US" sz="6400" dirty="0" smtClean="0"/>
              <a:t>Compressors , IG  and  ER  Fans</a:t>
            </a:r>
            <a:endParaRPr lang="en-GB" sz="6400" dirty="0" smtClean="0"/>
          </a:p>
          <a:p>
            <a:endParaRPr lang="en-GB" dirty="0"/>
          </a:p>
        </p:txBody>
      </p:sp>
      <p:pic>
        <p:nvPicPr>
          <p:cNvPr id="5" name="Picture 2"/>
          <p:cNvPicPr>
            <a:picLocks noChangeAspect="1" noChangeArrowheads="1"/>
          </p:cNvPicPr>
          <p:nvPr/>
        </p:nvPicPr>
        <p:blipFill>
          <a:blip r:embed="rId2" cstate="print"/>
          <a:srcRect/>
          <a:stretch>
            <a:fillRect/>
          </a:stretch>
        </p:blipFill>
        <p:spPr bwMode="auto">
          <a:xfrm>
            <a:off x="7215206" y="6215082"/>
            <a:ext cx="1928794" cy="642918"/>
          </a:xfrm>
          <a:prstGeom prst="rect">
            <a:avLst/>
          </a:prstGeom>
          <a:noFill/>
          <a:ln w="9525">
            <a:noFill/>
            <a:miter lim="800000"/>
            <a:headEnd/>
            <a:tailEnd/>
          </a:ln>
          <a:effectLst/>
        </p:spPr>
      </p:pic>
      <p:sp>
        <p:nvSpPr>
          <p:cNvPr id="6" name="Content Placeholder 5"/>
          <p:cNvSpPr>
            <a:spLocks noGrp="1"/>
          </p:cNvSpPr>
          <p:nvPr>
            <p:ph sz="half" idx="2"/>
          </p:nvPr>
        </p:nvSpPr>
        <p:spPr/>
        <p:txBody>
          <a:bodyPr>
            <a:normAutofit fontScale="25000" lnSpcReduction="20000"/>
          </a:bodyPr>
          <a:lstStyle/>
          <a:p>
            <a:endParaRPr lang="en-GB"/>
          </a:p>
        </p:txBody>
      </p:sp>
      <p:pic>
        <p:nvPicPr>
          <p:cNvPr id="2050" name="Picture 2"/>
          <p:cNvPicPr>
            <a:picLocks noChangeAspect="1" noChangeArrowheads="1"/>
          </p:cNvPicPr>
          <p:nvPr/>
        </p:nvPicPr>
        <p:blipFill>
          <a:blip r:embed="rId3"/>
          <a:srcRect/>
          <a:stretch>
            <a:fillRect/>
          </a:stretch>
        </p:blipFill>
        <p:spPr bwMode="auto">
          <a:xfrm>
            <a:off x="4643438" y="1643050"/>
            <a:ext cx="3984625" cy="433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latin typeface="Arial"/>
                <a:cs typeface="Arial"/>
              </a:rPr>
              <a:t>Steel Fabrication Repairs</a:t>
            </a:r>
            <a:endParaRPr lang="en-GB" sz="3600" dirty="0">
              <a:solidFill>
                <a:srgbClr val="C00000"/>
              </a:solidFill>
              <a:latin typeface="Arial"/>
              <a:cs typeface="Arial"/>
            </a:endParaRPr>
          </a:p>
        </p:txBody>
      </p:sp>
      <p:sp>
        <p:nvSpPr>
          <p:cNvPr id="3" name="Content Placeholder 2"/>
          <p:cNvSpPr>
            <a:spLocks noGrp="1"/>
          </p:cNvSpPr>
          <p:nvPr>
            <p:ph sz="half" idx="1"/>
          </p:nvPr>
        </p:nvSpPr>
        <p:spPr>
          <a:xfrm>
            <a:off x="457200" y="1714488"/>
            <a:ext cx="4186238" cy="5143512"/>
          </a:xfrm>
        </p:spPr>
        <p:txBody>
          <a:bodyPr>
            <a:normAutofit fontScale="62500" lnSpcReduction="20000"/>
          </a:bodyPr>
          <a:lstStyle/>
          <a:p>
            <a:pPr>
              <a:buNone/>
            </a:pPr>
            <a:r>
              <a:rPr lang="en-US" sz="3400" dirty="0" smtClean="0"/>
              <a:t>      We generally do fabrication  </a:t>
            </a:r>
          </a:p>
          <a:p>
            <a:pPr>
              <a:buNone/>
            </a:pPr>
            <a:r>
              <a:rPr lang="en-US" sz="3400" dirty="0" smtClean="0"/>
              <a:t>       work as follows:</a:t>
            </a:r>
          </a:p>
          <a:p>
            <a:pPr>
              <a:buNone/>
            </a:pPr>
            <a:endParaRPr lang="en-GB" sz="3400" dirty="0" smtClean="0"/>
          </a:p>
          <a:p>
            <a:pPr lvl="0"/>
            <a:r>
              <a:rPr lang="en-US" sz="3400" dirty="0" smtClean="0"/>
              <a:t>Hull  structure</a:t>
            </a:r>
            <a:endParaRPr lang="en-GB" sz="3400" dirty="0" smtClean="0"/>
          </a:p>
          <a:p>
            <a:pPr lvl="0"/>
            <a:r>
              <a:rPr lang="en-US" sz="3400" dirty="0" smtClean="0"/>
              <a:t>Superstructure</a:t>
            </a:r>
            <a:endParaRPr lang="en-GB" sz="3400" dirty="0" smtClean="0"/>
          </a:p>
          <a:p>
            <a:pPr lvl="0"/>
            <a:r>
              <a:rPr lang="en-US" sz="3400" dirty="0" smtClean="0"/>
              <a:t>Marine Cranes</a:t>
            </a:r>
            <a:endParaRPr lang="en-GB" sz="3400" dirty="0" smtClean="0"/>
          </a:p>
          <a:p>
            <a:pPr lvl="0"/>
            <a:r>
              <a:rPr lang="en-US" sz="3400" dirty="0" smtClean="0"/>
              <a:t>Cranes, jibs, Davits, Foundations</a:t>
            </a:r>
            <a:endParaRPr lang="en-GB" sz="3400" dirty="0" smtClean="0"/>
          </a:p>
          <a:p>
            <a:pPr lvl="0"/>
            <a:r>
              <a:rPr lang="en-US" sz="3400" dirty="0" smtClean="0"/>
              <a:t>Cargo hatches and covers</a:t>
            </a:r>
            <a:endParaRPr lang="en-GB" sz="3400" dirty="0" smtClean="0"/>
          </a:p>
          <a:p>
            <a:pPr lvl="0"/>
            <a:r>
              <a:rPr lang="en-US" sz="3400" dirty="0" smtClean="0"/>
              <a:t>Ballast &amp; cargo tanks</a:t>
            </a:r>
            <a:endParaRPr lang="en-GB" sz="3400" dirty="0" smtClean="0"/>
          </a:p>
          <a:p>
            <a:pPr lvl="0"/>
            <a:r>
              <a:rPr lang="en-US" sz="3400" dirty="0" smtClean="0"/>
              <a:t>Handrails , ladders &amp; platforms</a:t>
            </a:r>
            <a:endParaRPr lang="en-GB" sz="3400" dirty="0" smtClean="0"/>
          </a:p>
          <a:p>
            <a:pPr lvl="0"/>
            <a:r>
              <a:rPr lang="en-US" sz="3400" dirty="0" smtClean="0"/>
              <a:t>Safe access to bow arrangements</a:t>
            </a:r>
            <a:endParaRPr lang="en-GB" sz="3400" dirty="0" smtClean="0"/>
          </a:p>
          <a:p>
            <a:pPr lvl="0"/>
            <a:r>
              <a:rPr lang="en-US" sz="3400" dirty="0" smtClean="0"/>
              <a:t>Class approved towing brackets.  </a:t>
            </a:r>
            <a:endParaRPr lang="en-GB" sz="3400" dirty="0" smtClean="0"/>
          </a:p>
          <a:p>
            <a:pPr>
              <a:buNone/>
            </a:pPr>
            <a:endParaRPr lang="en-GB" dirty="0"/>
          </a:p>
        </p:txBody>
      </p:sp>
      <p:pic>
        <p:nvPicPr>
          <p:cNvPr id="8194" name="Picture 2"/>
          <p:cNvPicPr>
            <a:picLocks noGrp="1" noChangeAspect="1" noChangeArrowheads="1"/>
          </p:cNvPicPr>
          <p:nvPr>
            <p:ph sz="half" idx="2"/>
          </p:nvPr>
        </p:nvPicPr>
        <p:blipFill>
          <a:blip r:embed="rId2"/>
          <a:srcRect/>
          <a:stretch>
            <a:fillRect/>
          </a:stretch>
        </p:blipFill>
        <p:spPr bwMode="auto">
          <a:xfrm>
            <a:off x="4714876" y="3857628"/>
            <a:ext cx="3967162" cy="1928826"/>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4786314" y="1714488"/>
            <a:ext cx="3857652" cy="214314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11156"/>
          </a:xfrm>
        </p:spPr>
        <p:txBody>
          <a:bodyPr>
            <a:noAutofit/>
          </a:bodyPr>
          <a:lstStyle/>
          <a:p>
            <a:r>
              <a:rPr lang="en-US" sz="2800" dirty="0" err="1" smtClean="0">
                <a:solidFill>
                  <a:srgbClr val="C00000"/>
                </a:solidFill>
                <a:latin typeface="Arial" panose="020B0604020202020204" pitchFamily="34" charset="0"/>
                <a:cs typeface="Arial" panose="020B0604020202020204" pitchFamily="34" charset="0"/>
              </a:rPr>
              <a:t>Tamauez</a:t>
            </a:r>
            <a:r>
              <a:rPr lang="en-US" sz="2800" dirty="0" smtClean="0">
                <a:solidFill>
                  <a:srgbClr val="C00000"/>
                </a:solidFill>
                <a:latin typeface="Arial" panose="020B0604020202020204" pitchFamily="34" charset="0"/>
                <a:cs typeface="Arial" panose="020B0604020202020204" pitchFamily="34" charset="0"/>
              </a:rPr>
              <a:t> Priorities</a:t>
            </a:r>
            <a:endParaRPr lang="en-GB" sz="2800" dirty="0">
              <a:solidFill>
                <a:srgbClr val="C00000"/>
              </a:solidFill>
            </a:endParaRPr>
          </a:p>
        </p:txBody>
      </p:sp>
      <p:sp>
        <p:nvSpPr>
          <p:cNvPr id="6" name="Rectangle 5"/>
          <p:cNvSpPr/>
          <p:nvPr/>
        </p:nvSpPr>
        <p:spPr>
          <a:xfrm>
            <a:off x="500034" y="1000109"/>
            <a:ext cx="7929618" cy="5441490"/>
          </a:xfrm>
          <a:prstGeom prst="rect">
            <a:avLst/>
          </a:prstGeom>
        </p:spPr>
        <p:txBody>
          <a:bodyPr wrap="square">
            <a:spAutoFit/>
          </a:bodyPr>
          <a:lstStyle/>
          <a:p>
            <a:pPr algn="ctr"/>
            <a:r>
              <a:rPr lang="en-US" sz="2000" dirty="0" smtClean="0">
                <a:solidFill>
                  <a:schemeClr val="tx2">
                    <a:lumMod val="75000"/>
                  </a:schemeClr>
                </a:solidFill>
                <a:latin typeface="Arial" panose="020B0604020202020204" pitchFamily="34" charset="0"/>
                <a:cs typeface="Arial" panose="020B0604020202020204" pitchFamily="34" charset="0"/>
              </a:rPr>
              <a:t>COMMITMENT TO SAFETY AND ENVIRONMENT</a:t>
            </a:r>
          </a:p>
          <a:p>
            <a:pPr marL="342900" indent="-342900">
              <a:lnSpc>
                <a:spcPct val="80000"/>
              </a:lnSpc>
              <a:spcBef>
                <a:spcPct val="20000"/>
              </a:spcBef>
              <a:buFont typeface="Arial" pitchFamily="34" charset="0"/>
              <a:buChar char="•"/>
            </a:pPr>
            <a:endParaRPr lang="en-US" dirty="0" smtClean="0"/>
          </a:p>
          <a:p>
            <a:pPr marL="342900" indent="-342900">
              <a:lnSpc>
                <a:spcPct val="80000"/>
              </a:lnSpc>
              <a:spcBef>
                <a:spcPct val="20000"/>
              </a:spcBef>
              <a:buFont typeface="Arial" pitchFamily="34" charset="0"/>
              <a:buChar char="•"/>
            </a:pPr>
            <a:r>
              <a:rPr lang="en-US" dirty="0" smtClean="0"/>
              <a:t>Thorough initial and ongoing safety and technical training for staff and consultants for </a:t>
            </a:r>
            <a:r>
              <a:rPr lang="en-US" dirty="0" err="1" smtClean="0"/>
              <a:t>Tamauez</a:t>
            </a:r>
            <a:r>
              <a:rPr lang="en-US" dirty="0" smtClean="0"/>
              <a:t> operations, consistent with requirements from our clients.</a:t>
            </a:r>
          </a:p>
          <a:p>
            <a:pPr marL="342900" indent="-342900">
              <a:lnSpc>
                <a:spcPct val="80000"/>
              </a:lnSpc>
              <a:spcBef>
                <a:spcPct val="20000"/>
              </a:spcBef>
              <a:buFont typeface="Arial" pitchFamily="34" charset="0"/>
              <a:buChar char="•"/>
            </a:pPr>
            <a:endParaRPr lang="en-US" dirty="0" smtClean="0"/>
          </a:p>
          <a:p>
            <a:pPr marL="342900" indent="-342900">
              <a:lnSpc>
                <a:spcPct val="80000"/>
              </a:lnSpc>
              <a:spcBef>
                <a:spcPct val="20000"/>
              </a:spcBef>
              <a:buFont typeface="Arial" pitchFamily="34" charset="0"/>
              <a:buChar char="•"/>
            </a:pPr>
            <a:r>
              <a:rPr lang="en-US" dirty="0" smtClean="0"/>
              <a:t>Strict adherence to safety procedures with particular emphasis on personal protective equipment (PPE) for the individual and his/her colleagues.</a:t>
            </a:r>
          </a:p>
          <a:p>
            <a:pPr marL="342900" indent="-342900">
              <a:lnSpc>
                <a:spcPct val="80000"/>
              </a:lnSpc>
              <a:spcBef>
                <a:spcPct val="20000"/>
              </a:spcBef>
              <a:buFont typeface="Arial" pitchFamily="34" charset="0"/>
              <a:buChar char="•"/>
            </a:pPr>
            <a:endParaRPr lang="en-US" dirty="0" smtClean="0"/>
          </a:p>
          <a:p>
            <a:pPr marL="342900" indent="-342900">
              <a:lnSpc>
                <a:spcPct val="80000"/>
              </a:lnSpc>
              <a:spcBef>
                <a:spcPct val="20000"/>
              </a:spcBef>
              <a:buFont typeface="Arial" pitchFamily="34" charset="0"/>
              <a:buChar char="•"/>
            </a:pPr>
            <a:r>
              <a:rPr lang="en-US" dirty="0" smtClean="0"/>
              <a:t>Employees are encouraged to intervene in situations that are contrary to established safety or environmental policies and procedures.</a:t>
            </a:r>
          </a:p>
          <a:p>
            <a:pPr marL="342900" indent="-342900">
              <a:lnSpc>
                <a:spcPct val="80000"/>
              </a:lnSpc>
              <a:spcBef>
                <a:spcPct val="20000"/>
              </a:spcBef>
              <a:buFont typeface="Arial" pitchFamily="34" charset="0"/>
              <a:buChar char="•"/>
            </a:pPr>
            <a:endParaRPr lang="en-US" dirty="0" smtClean="0"/>
          </a:p>
          <a:p>
            <a:pPr marL="342900" indent="-342900">
              <a:lnSpc>
                <a:spcPct val="80000"/>
              </a:lnSpc>
              <a:spcBef>
                <a:spcPct val="20000"/>
              </a:spcBef>
              <a:buFont typeface="Arial" pitchFamily="34" charset="0"/>
              <a:buChar char="•"/>
            </a:pPr>
            <a:r>
              <a:rPr lang="en-US" dirty="0" smtClean="0"/>
              <a:t>Structured safety and environmental reporting and tracking, including a key learning process, for incidents and near misses. </a:t>
            </a:r>
          </a:p>
          <a:p>
            <a:pPr marL="342900" indent="-342900">
              <a:lnSpc>
                <a:spcPct val="80000"/>
              </a:lnSpc>
              <a:spcBef>
                <a:spcPct val="20000"/>
              </a:spcBef>
              <a:buFont typeface="Arial" pitchFamily="34" charset="0"/>
              <a:buChar char="•"/>
            </a:pPr>
            <a:endParaRPr lang="en-US" dirty="0" smtClean="0"/>
          </a:p>
          <a:p>
            <a:pPr marL="342900" indent="-342900">
              <a:lnSpc>
                <a:spcPct val="80000"/>
              </a:lnSpc>
              <a:spcBef>
                <a:spcPct val="20000"/>
              </a:spcBef>
              <a:buFont typeface="Arial" pitchFamily="34" charset="0"/>
              <a:buChar char="•"/>
            </a:pPr>
            <a:r>
              <a:rPr lang="en-US" dirty="0" smtClean="0"/>
              <a:t>Actively identify and quantify safety and environmental improvements that may be realized by alternative operating practices and equipment selection for client consideration.</a:t>
            </a:r>
            <a:br>
              <a:rPr lang="en-US" dirty="0" smtClean="0"/>
            </a:br>
            <a:endParaRPr lang="en-US" dirty="0" smtClean="0"/>
          </a:p>
          <a:p>
            <a:pPr marL="342900" indent="-342900">
              <a:lnSpc>
                <a:spcPct val="80000"/>
              </a:lnSpc>
              <a:spcBef>
                <a:spcPct val="20000"/>
              </a:spcBef>
              <a:buFont typeface="Arial" pitchFamily="34" charset="0"/>
              <a:buChar char="•"/>
            </a:pPr>
            <a:r>
              <a:rPr lang="en-US" dirty="0" smtClean="0"/>
              <a:t>Utilize appropriately engineered equipment for all </a:t>
            </a:r>
            <a:r>
              <a:rPr lang="en-US" dirty="0" err="1" smtClean="0"/>
              <a:t>Tamauez</a:t>
            </a:r>
            <a:r>
              <a:rPr lang="en-US" dirty="0" smtClean="0"/>
              <a:t> services to ensure</a:t>
            </a:r>
            <a:r>
              <a:rPr lang="en-US" dirty="0" smtClean="0">
                <a:solidFill>
                  <a:schemeClr val="tx2">
                    <a:lumMod val="75000"/>
                  </a:schemeClr>
                </a:solidFill>
                <a:latin typeface="Arial" panose="020B0604020202020204" pitchFamily="34" charset="0"/>
                <a:cs typeface="Arial" panose="020B0604020202020204" pitchFamily="34" charset="0"/>
              </a:rPr>
              <a:t> </a:t>
            </a:r>
            <a:r>
              <a:rPr lang="en-US" dirty="0" smtClean="0"/>
              <a:t>quality, efficiency and safety of our offerings</a:t>
            </a:r>
            <a:endParaRPr lang="en-GB" dirty="0" smtClean="0"/>
          </a:p>
        </p:txBody>
      </p:sp>
      <p:pic>
        <p:nvPicPr>
          <p:cNvPr id="8" name="Picture 2"/>
          <p:cNvPicPr>
            <a:picLocks noChangeAspect="1" noChangeArrowheads="1"/>
          </p:cNvPicPr>
          <p:nvPr/>
        </p:nvPicPr>
        <p:blipFill>
          <a:blip r:embed="rId2"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C00000"/>
                </a:solidFill>
              </a:rPr>
              <a:t> CLIENTS OF AL TAMAUEZ AL RAQI LLC </a:t>
            </a:r>
            <a:endParaRPr lang="en-GB" sz="3600" dirty="0">
              <a:solidFill>
                <a:srgbClr val="C00000"/>
              </a:solidFill>
            </a:endParaRPr>
          </a:p>
        </p:txBody>
      </p:sp>
      <p:sp>
        <p:nvSpPr>
          <p:cNvPr id="3" name="Content Placeholder 2"/>
          <p:cNvSpPr>
            <a:spLocks noGrp="1"/>
          </p:cNvSpPr>
          <p:nvPr>
            <p:ph idx="1"/>
          </p:nvPr>
        </p:nvSpPr>
        <p:spPr>
          <a:xfrm>
            <a:off x="457200" y="1285860"/>
            <a:ext cx="8229600" cy="5286412"/>
          </a:xfrm>
        </p:spPr>
        <p:txBody>
          <a:bodyPr>
            <a:normAutofit fontScale="62500" lnSpcReduction="20000"/>
          </a:bodyPr>
          <a:lstStyle/>
          <a:p>
            <a:pPr>
              <a:lnSpc>
                <a:spcPct val="160000"/>
              </a:lnSpc>
              <a:buFont typeface="Wingdings" pitchFamily="2" charset="2"/>
              <a:buChar char="Ø"/>
            </a:pPr>
            <a:r>
              <a:rPr lang="en-GB" b="1" dirty="0" smtClean="0">
                <a:solidFill>
                  <a:schemeClr val="tx2"/>
                </a:solidFill>
              </a:rPr>
              <a:t>Ministry of Defence</a:t>
            </a:r>
          </a:p>
          <a:p>
            <a:pPr>
              <a:lnSpc>
                <a:spcPct val="160000"/>
              </a:lnSpc>
              <a:buFont typeface="Wingdings" pitchFamily="2" charset="2"/>
              <a:buChar char="Ø"/>
            </a:pPr>
            <a:r>
              <a:rPr lang="en-GB" b="1" dirty="0" smtClean="0">
                <a:solidFill>
                  <a:schemeClr val="tx2"/>
                </a:solidFill>
              </a:rPr>
              <a:t>Royal Navy of Oman</a:t>
            </a:r>
          </a:p>
          <a:p>
            <a:pPr>
              <a:lnSpc>
                <a:spcPct val="160000"/>
              </a:lnSpc>
              <a:buFont typeface="Wingdings" pitchFamily="2" charset="2"/>
              <a:buChar char="Ø"/>
            </a:pPr>
            <a:r>
              <a:rPr lang="en-GB" b="1" dirty="0" smtClean="0">
                <a:solidFill>
                  <a:schemeClr val="tx2"/>
                </a:solidFill>
              </a:rPr>
              <a:t>Royal Air force of Oman</a:t>
            </a:r>
          </a:p>
          <a:p>
            <a:pPr>
              <a:lnSpc>
                <a:spcPct val="160000"/>
              </a:lnSpc>
              <a:buFont typeface="Wingdings" pitchFamily="2" charset="2"/>
              <a:buChar char="Ø"/>
            </a:pPr>
            <a:r>
              <a:rPr lang="en-GB" b="1" dirty="0" smtClean="0">
                <a:solidFill>
                  <a:schemeClr val="tx2"/>
                </a:solidFill>
              </a:rPr>
              <a:t>Royal Police </a:t>
            </a:r>
            <a:r>
              <a:rPr lang="en-GB" b="1" dirty="0">
                <a:solidFill>
                  <a:schemeClr val="tx2"/>
                </a:solidFill>
              </a:rPr>
              <a:t>o</a:t>
            </a:r>
            <a:r>
              <a:rPr lang="en-GB" b="1" dirty="0" smtClean="0">
                <a:solidFill>
                  <a:schemeClr val="tx2"/>
                </a:solidFill>
              </a:rPr>
              <a:t>f Oman</a:t>
            </a:r>
          </a:p>
          <a:p>
            <a:pPr>
              <a:lnSpc>
                <a:spcPct val="160000"/>
              </a:lnSpc>
              <a:buFont typeface="Wingdings" pitchFamily="2" charset="2"/>
              <a:buChar char="Ø"/>
            </a:pPr>
            <a:r>
              <a:rPr lang="en-GB" b="1" dirty="0" smtClean="0">
                <a:solidFill>
                  <a:schemeClr val="tx2"/>
                </a:solidFill>
              </a:rPr>
              <a:t>Royal Court Affairs Yachts</a:t>
            </a:r>
          </a:p>
          <a:p>
            <a:pPr>
              <a:lnSpc>
                <a:spcPct val="160000"/>
              </a:lnSpc>
              <a:buFont typeface="Wingdings" pitchFamily="2" charset="2"/>
              <a:buChar char="Ø"/>
            </a:pPr>
            <a:r>
              <a:rPr lang="en-GB" b="1" dirty="0" smtClean="0">
                <a:solidFill>
                  <a:schemeClr val="tx2"/>
                </a:solidFill>
              </a:rPr>
              <a:t>Safety &amp; Security</a:t>
            </a:r>
          </a:p>
          <a:p>
            <a:pPr>
              <a:lnSpc>
                <a:spcPct val="160000"/>
              </a:lnSpc>
              <a:buFont typeface="Wingdings" pitchFamily="2" charset="2"/>
              <a:buChar char="Ø"/>
            </a:pPr>
            <a:r>
              <a:rPr lang="en-GB" b="1" dirty="0" smtClean="0">
                <a:solidFill>
                  <a:schemeClr val="tx2"/>
                </a:solidFill>
              </a:rPr>
              <a:t>Military Technological College</a:t>
            </a:r>
          </a:p>
          <a:p>
            <a:pPr>
              <a:lnSpc>
                <a:spcPct val="160000"/>
              </a:lnSpc>
              <a:buFont typeface="Wingdings" pitchFamily="2" charset="2"/>
              <a:buChar char="Ø"/>
            </a:pPr>
            <a:r>
              <a:rPr lang="en-GB" b="1" dirty="0" smtClean="0">
                <a:solidFill>
                  <a:schemeClr val="tx2"/>
                </a:solidFill>
              </a:rPr>
              <a:t>Royal Army of Oman</a:t>
            </a:r>
          </a:p>
          <a:p>
            <a:pPr>
              <a:lnSpc>
                <a:spcPct val="160000"/>
              </a:lnSpc>
              <a:buFont typeface="Wingdings" pitchFamily="2" charset="2"/>
              <a:buChar char="Ø"/>
            </a:pPr>
            <a:r>
              <a:rPr lang="en-GB" b="1" dirty="0" smtClean="0">
                <a:solidFill>
                  <a:schemeClr val="tx2"/>
                </a:solidFill>
              </a:rPr>
              <a:t>Oman Dry Dock </a:t>
            </a:r>
            <a:r>
              <a:rPr lang="en-GB" b="1" dirty="0" err="1" smtClean="0">
                <a:solidFill>
                  <a:schemeClr val="tx2"/>
                </a:solidFill>
              </a:rPr>
              <a:t>Duqm</a:t>
            </a:r>
            <a:endParaRPr lang="en-GB" b="1" dirty="0" smtClean="0">
              <a:solidFill>
                <a:schemeClr val="tx2"/>
              </a:solidFill>
            </a:endParaRPr>
          </a:p>
          <a:p>
            <a:pPr>
              <a:lnSpc>
                <a:spcPct val="160000"/>
              </a:lnSpc>
              <a:buFont typeface="Wingdings" pitchFamily="2" charset="2"/>
              <a:buChar char="Ø"/>
            </a:pPr>
            <a:r>
              <a:rPr lang="en-GB" b="1" dirty="0" err="1" smtClean="0">
                <a:solidFill>
                  <a:schemeClr val="tx2"/>
                </a:solidFill>
              </a:rPr>
              <a:t>Sohar</a:t>
            </a:r>
            <a:r>
              <a:rPr lang="en-GB" b="1" dirty="0" smtClean="0">
                <a:solidFill>
                  <a:schemeClr val="tx2"/>
                </a:solidFill>
              </a:rPr>
              <a:t>  Aluminium</a:t>
            </a:r>
            <a:endParaRPr lang="en-GB" b="1" dirty="0">
              <a:solidFill>
                <a:schemeClr val="tx2"/>
              </a:solidFill>
            </a:endParaRPr>
          </a:p>
        </p:txBody>
      </p:sp>
      <p:pic>
        <p:nvPicPr>
          <p:cNvPr id="5" name="Picture 2"/>
          <p:cNvPicPr>
            <a:picLocks noChangeAspect="1" noChangeArrowheads="1"/>
          </p:cNvPicPr>
          <p:nvPr/>
        </p:nvPicPr>
        <p:blipFill>
          <a:blip r:embed="rId2"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5436" cy="1143000"/>
          </a:xfrm>
        </p:spPr>
        <p:txBody>
          <a:bodyPr>
            <a:normAutofit/>
          </a:bodyPr>
          <a:lstStyle/>
          <a:p>
            <a:r>
              <a:rPr lang="en-GB" sz="3600" dirty="0" smtClean="0"/>
              <a:t>Participant in Dubai International Boat Show</a:t>
            </a:r>
            <a:endParaRPr lang="en-GB" sz="3600" dirty="0"/>
          </a:p>
        </p:txBody>
      </p:sp>
      <p:pic>
        <p:nvPicPr>
          <p:cNvPr id="1026" name="Picture 2"/>
          <p:cNvPicPr>
            <a:picLocks noGrp="1" noChangeAspect="1" noChangeArrowheads="1"/>
          </p:cNvPicPr>
          <p:nvPr>
            <p:ph idx="1"/>
          </p:nvPr>
        </p:nvPicPr>
        <p:blipFill>
          <a:blip r:embed="rId2"/>
          <a:srcRect/>
          <a:stretch>
            <a:fillRect/>
          </a:stretch>
        </p:blipFill>
        <p:spPr bwMode="auto">
          <a:xfrm>
            <a:off x="214282" y="1357298"/>
            <a:ext cx="3071834" cy="221457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14282" y="3214686"/>
            <a:ext cx="8501122" cy="3452810"/>
          </a:xfrm>
          <a:prstGeom prst="rect">
            <a:avLst/>
          </a:prstGeom>
          <a:noFill/>
          <a:ln w="9525">
            <a:noFill/>
            <a:miter lim="800000"/>
            <a:headEnd/>
            <a:tailEnd/>
          </a:ln>
          <a:effectLst/>
        </p:spPr>
      </p:pic>
      <p:sp>
        <p:nvSpPr>
          <p:cNvPr id="6" name="Title 1"/>
          <p:cNvSpPr txBox="1">
            <a:spLocks/>
          </p:cNvSpPr>
          <p:nvPr/>
        </p:nvSpPr>
        <p:spPr>
          <a:xfrm>
            <a:off x="3428992" y="1357298"/>
            <a:ext cx="5000660" cy="1643074"/>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smtClean="0">
                <a:ln>
                  <a:noFill/>
                </a:ln>
                <a:solidFill>
                  <a:schemeClr val="tx1"/>
                </a:solidFill>
                <a:effectLst/>
                <a:uLnTx/>
                <a:uFillTx/>
                <a:latin typeface="+mj-lt"/>
                <a:ea typeface="+mj-ea"/>
                <a:cs typeface="+mj-cs"/>
              </a:rPr>
              <a:t>We are</a:t>
            </a:r>
            <a:r>
              <a:rPr kumimoji="0" lang="en-GB" sz="2800" b="0" i="0" u="none" strike="noStrike" kern="1200" cap="none" spc="0" normalizeH="0" noProof="0" dirty="0" smtClean="0">
                <a:ln>
                  <a:noFill/>
                </a:ln>
                <a:solidFill>
                  <a:schemeClr val="tx1"/>
                </a:solidFill>
                <a:effectLst/>
                <a:uLnTx/>
                <a:uFillTx/>
                <a:latin typeface="+mj-lt"/>
                <a:ea typeface="+mj-ea"/>
                <a:cs typeface="+mj-cs"/>
              </a:rPr>
              <a:t> glad to represent our company at international level in 2016  </a:t>
            </a:r>
            <a:r>
              <a:rPr kumimoji="0" lang="en-GB" sz="2800" b="0" i="0" u="none" strike="noStrike" kern="1200" cap="none" spc="0" normalizeH="0" baseline="0" noProof="0" dirty="0" smtClean="0">
                <a:ln>
                  <a:noFill/>
                </a:ln>
                <a:solidFill>
                  <a:schemeClr val="tx1"/>
                </a:solidFill>
                <a:effectLst/>
                <a:uLnTx/>
                <a:uFillTx/>
                <a:latin typeface="+mj-lt"/>
                <a:ea typeface="+mj-ea"/>
                <a:cs typeface="+mj-cs"/>
              </a:rPr>
              <a:t> </a:t>
            </a:r>
            <a:endParaRPr kumimoji="0" lang="en-GB"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latin typeface="Arial" panose="020B0604020202020204" pitchFamily="34" charset="0"/>
                <a:cs typeface="Arial" panose="020B0604020202020204" pitchFamily="34" charset="0"/>
              </a:rPr>
              <a:t>Outline</a:t>
            </a:r>
            <a:endParaRPr lang="en-GB" sz="4000" dirty="0"/>
          </a:p>
        </p:txBody>
      </p:sp>
      <p:sp>
        <p:nvSpPr>
          <p:cNvPr id="3" name="Content Placeholder 2"/>
          <p:cNvSpPr>
            <a:spLocks noGrp="1"/>
          </p:cNvSpPr>
          <p:nvPr>
            <p:ph idx="1"/>
          </p:nvPr>
        </p:nvSpPr>
        <p:spPr>
          <a:xfrm>
            <a:off x="285720" y="1600200"/>
            <a:ext cx="8715436" cy="5043510"/>
          </a:xfrm>
        </p:spPr>
        <p:txBody>
          <a:bodyPr>
            <a:normAutofit/>
          </a:bodyPr>
          <a:lstStyle/>
          <a:p>
            <a:pPr marL="457200" indent="-457200">
              <a:buFont typeface="+mj-lt"/>
              <a:buAutoNum type="alphaUcPeriod"/>
            </a:pPr>
            <a:r>
              <a:rPr lang="en-US" dirty="0" err="1" smtClean="0">
                <a:solidFill>
                  <a:schemeClr val="tx2"/>
                </a:solidFill>
                <a:latin typeface="Arial"/>
                <a:cs typeface="Arial"/>
              </a:rPr>
              <a:t>Tamauez</a:t>
            </a:r>
            <a:r>
              <a:rPr lang="en-US" dirty="0" smtClean="0">
                <a:solidFill>
                  <a:schemeClr val="tx2"/>
                </a:solidFill>
                <a:latin typeface="Arial"/>
                <a:cs typeface="Arial"/>
              </a:rPr>
              <a:t> Short Profile</a:t>
            </a:r>
            <a:endParaRPr lang="en-US" sz="2400" dirty="0" smtClean="0">
              <a:solidFill>
                <a:schemeClr val="tx2"/>
              </a:solidFill>
              <a:latin typeface="Arial"/>
              <a:cs typeface="Arial"/>
            </a:endParaRPr>
          </a:p>
          <a:p>
            <a:pPr marL="457200" indent="-457200">
              <a:buFont typeface="+mj-lt"/>
              <a:buAutoNum type="alphaUcPeriod"/>
            </a:pPr>
            <a:r>
              <a:rPr lang="en-US" dirty="0" smtClean="0">
                <a:solidFill>
                  <a:schemeClr val="tx2"/>
                </a:solidFill>
                <a:latin typeface="Arial"/>
                <a:cs typeface="Arial"/>
              </a:rPr>
              <a:t>General - Experience Counts</a:t>
            </a:r>
          </a:p>
          <a:p>
            <a:pPr marL="514350" indent="-514350">
              <a:buFont typeface="+mj-lt"/>
              <a:buAutoNum type="alphaUcPeriod"/>
            </a:pPr>
            <a:r>
              <a:rPr lang="en-US" dirty="0" smtClean="0">
                <a:solidFill>
                  <a:schemeClr val="tx2"/>
                </a:solidFill>
                <a:latin typeface="Arial"/>
                <a:cs typeface="Arial"/>
              </a:rPr>
              <a:t>Commitment To Safety and Environment</a:t>
            </a:r>
          </a:p>
          <a:p>
            <a:pPr marL="514350" indent="-514350">
              <a:buFont typeface="+mj-lt"/>
              <a:buAutoNum type="alphaUcPeriod"/>
            </a:pPr>
            <a:r>
              <a:rPr lang="en-GB" dirty="0" smtClean="0">
                <a:solidFill>
                  <a:schemeClr val="tx2"/>
                </a:solidFill>
                <a:latin typeface="Arial"/>
                <a:cs typeface="Arial"/>
              </a:rPr>
              <a:t>Clients of </a:t>
            </a:r>
            <a:r>
              <a:rPr lang="en-GB" dirty="0" err="1" smtClean="0">
                <a:solidFill>
                  <a:schemeClr val="tx2"/>
                </a:solidFill>
                <a:latin typeface="Arial"/>
                <a:cs typeface="Arial"/>
              </a:rPr>
              <a:t>Tamauez</a:t>
            </a:r>
            <a:endParaRPr lang="en-GB" dirty="0" smtClean="0">
              <a:solidFill>
                <a:schemeClr val="tx2"/>
              </a:solidFill>
              <a:latin typeface="Arial"/>
              <a:cs typeface="Arial"/>
            </a:endParaRPr>
          </a:p>
          <a:p>
            <a:pPr marL="514350" indent="-514350">
              <a:buFont typeface="+mj-lt"/>
              <a:buAutoNum type="alphaUcPeriod"/>
            </a:pPr>
            <a:r>
              <a:rPr lang="en-GB" dirty="0" smtClean="0">
                <a:solidFill>
                  <a:schemeClr val="tx2"/>
                </a:solidFill>
                <a:latin typeface="Arial"/>
                <a:cs typeface="Arial"/>
              </a:rPr>
              <a:t>Participant in national and international exhibition</a:t>
            </a:r>
          </a:p>
          <a:p>
            <a:pPr marL="514350" indent="-514350">
              <a:buFont typeface="+mj-lt"/>
              <a:buAutoNum type="alphaUcPeriod"/>
            </a:pPr>
            <a:r>
              <a:rPr lang="en-GB" dirty="0" smtClean="0">
                <a:solidFill>
                  <a:schemeClr val="tx2"/>
                </a:solidFill>
                <a:latin typeface="Arial"/>
                <a:cs typeface="Arial"/>
              </a:rPr>
              <a:t>Achievements</a:t>
            </a:r>
            <a:endParaRPr lang="en-US" dirty="0">
              <a:solidFill>
                <a:schemeClr val="tx2"/>
              </a:solidFill>
              <a:latin typeface="Arial"/>
              <a:cs typeface="Arial"/>
            </a:endParaRPr>
          </a:p>
          <a:p>
            <a:pPr marL="400050">
              <a:buFont typeface="+mj-lt"/>
              <a:buAutoNum type="alphaUcPeriod"/>
            </a:pPr>
            <a:r>
              <a:rPr lang="en-US" dirty="0" smtClean="0">
                <a:solidFill>
                  <a:schemeClr val="tx2"/>
                </a:solidFill>
                <a:latin typeface="Arial"/>
                <a:cs typeface="Arial"/>
              </a:rPr>
              <a:t>Contact Details</a:t>
            </a:r>
            <a:r>
              <a:rPr lang="en-US" sz="2100" dirty="0" smtClean="0">
                <a:solidFill>
                  <a:schemeClr val="tx2"/>
                </a:solidFill>
                <a:latin typeface="Arial"/>
                <a:cs typeface="Arial"/>
              </a:rPr>
              <a:t>.</a:t>
            </a:r>
          </a:p>
          <a:p>
            <a:pPr marL="400050">
              <a:buNone/>
            </a:pPr>
            <a:endParaRPr lang="en-US" sz="2100" dirty="0" smtClean="0">
              <a:solidFill>
                <a:schemeClr val="tx2"/>
              </a:solidFill>
              <a:latin typeface="Arial"/>
              <a:cs typeface="Arial"/>
            </a:endParaRPr>
          </a:p>
        </p:txBody>
      </p:sp>
      <p:pic>
        <p:nvPicPr>
          <p:cNvPr id="5" name="Picture 2"/>
          <p:cNvPicPr>
            <a:picLocks noChangeAspect="1" noChangeArrowheads="1"/>
          </p:cNvPicPr>
          <p:nvPr/>
        </p:nvPicPr>
        <p:blipFill>
          <a:blip r:embed="rId2"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Participate in </a:t>
            </a:r>
            <a:r>
              <a:rPr lang="en-GB" dirty="0" err="1" smtClean="0"/>
              <a:t>muscat</a:t>
            </a:r>
            <a:r>
              <a:rPr lang="en-GB" dirty="0" smtClean="0"/>
              <a:t> Exhibition </a:t>
            </a:r>
            <a:endParaRPr lang="en-GB" dirty="0"/>
          </a:p>
        </p:txBody>
      </p:sp>
      <p:pic>
        <p:nvPicPr>
          <p:cNvPr id="2050" name="Picture 2"/>
          <p:cNvPicPr>
            <a:picLocks noGrp="1" noChangeAspect="1" noChangeArrowheads="1"/>
          </p:cNvPicPr>
          <p:nvPr>
            <p:ph idx="1"/>
          </p:nvPr>
        </p:nvPicPr>
        <p:blipFill>
          <a:blip r:embed="rId2"/>
          <a:srcRect/>
          <a:stretch>
            <a:fillRect/>
          </a:stretch>
        </p:blipFill>
        <p:spPr bwMode="auto">
          <a:xfrm>
            <a:off x="1175405" y="1600200"/>
            <a:ext cx="679319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Tamauez</a:t>
            </a:r>
            <a:r>
              <a:rPr lang="en-GB" dirty="0" smtClean="0"/>
              <a:t>- Service and  Maintenance in Oman</a:t>
            </a:r>
            <a:endParaRPr lang="en-GB" dirty="0"/>
          </a:p>
        </p:txBody>
      </p:sp>
      <p:pic>
        <p:nvPicPr>
          <p:cNvPr id="3075" name="Picture 3"/>
          <p:cNvPicPr>
            <a:picLocks noGrp="1" noChangeAspect="1" noChangeArrowheads="1"/>
          </p:cNvPicPr>
          <p:nvPr>
            <p:ph idx="1"/>
          </p:nvPr>
        </p:nvPicPr>
        <p:blipFill>
          <a:blip r:embed="rId2"/>
          <a:srcRect/>
          <a:stretch>
            <a:fillRect/>
          </a:stretch>
        </p:blipFill>
        <p:spPr bwMode="auto">
          <a:xfrm>
            <a:off x="776137" y="1600200"/>
            <a:ext cx="7591725"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Achievements </a:t>
            </a:r>
            <a:endParaRPr lang="en-GB" dirty="0"/>
          </a:p>
        </p:txBody>
      </p:sp>
      <p:pic>
        <p:nvPicPr>
          <p:cNvPr id="4098" name="Picture 2"/>
          <p:cNvPicPr>
            <a:picLocks noGrp="1" noChangeAspect="1" noChangeArrowheads="1"/>
          </p:cNvPicPr>
          <p:nvPr>
            <p:ph idx="1"/>
          </p:nvPr>
        </p:nvPicPr>
        <p:blipFill>
          <a:blip r:embed="rId2"/>
          <a:srcRect/>
          <a:stretch>
            <a:fillRect/>
          </a:stretch>
        </p:blipFill>
        <p:spPr bwMode="auto">
          <a:xfrm>
            <a:off x="500034" y="1857364"/>
            <a:ext cx="8286808"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p:cNvPicPr>
            <a:picLocks noGrp="1" noChangeAspect="1" noChangeArrowheads="1"/>
          </p:cNvPicPr>
          <p:nvPr>
            <p:ph idx="1"/>
          </p:nvPr>
        </p:nvPicPr>
        <p:blipFill>
          <a:blip r:embed="rId2"/>
          <a:srcRect/>
          <a:stretch>
            <a:fillRect/>
          </a:stretch>
        </p:blipFill>
        <p:spPr bwMode="auto">
          <a:xfrm>
            <a:off x="357158" y="1600200"/>
            <a:ext cx="857255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noChangeArrowheads="1"/>
          </p:cNvPicPr>
          <p:nvPr>
            <p:ph idx="1"/>
          </p:nvPr>
        </p:nvPicPr>
        <p:blipFill>
          <a:blip r:embed="rId2"/>
          <a:srcRect/>
          <a:stretch>
            <a:fillRect/>
          </a:stretch>
        </p:blipFill>
        <p:spPr bwMode="auto">
          <a:xfrm>
            <a:off x="428596" y="1600200"/>
            <a:ext cx="821537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latin typeface="Arial" panose="020B0604020202020204" pitchFamily="34" charset="0"/>
                <a:cs typeface="Arial" panose="020B0604020202020204" pitchFamily="34" charset="0"/>
              </a:rPr>
              <a:t>Contact</a:t>
            </a:r>
            <a:r>
              <a:rPr lang="en-GB" dirty="0" smtClean="0"/>
              <a:t> </a:t>
            </a:r>
            <a:r>
              <a:rPr lang="en-GB" dirty="0">
                <a:solidFill>
                  <a:srgbClr val="C00000"/>
                </a:solidFill>
                <a:latin typeface="Arial" panose="020B0604020202020204" pitchFamily="34" charset="0"/>
                <a:cs typeface="Arial" panose="020B0604020202020204" pitchFamily="34" charset="0"/>
              </a:rPr>
              <a:t>Us</a:t>
            </a:r>
          </a:p>
        </p:txBody>
      </p:sp>
      <p:sp>
        <p:nvSpPr>
          <p:cNvPr id="3" name="Content Placeholder 2"/>
          <p:cNvSpPr>
            <a:spLocks noGrp="1"/>
          </p:cNvSpPr>
          <p:nvPr>
            <p:ph idx="1"/>
          </p:nvPr>
        </p:nvSpPr>
        <p:spPr/>
        <p:txBody>
          <a:bodyPr>
            <a:normAutofit/>
          </a:bodyPr>
          <a:lstStyle/>
          <a:p>
            <a:pPr algn="ctr">
              <a:buNone/>
            </a:pPr>
            <a:r>
              <a:rPr lang="en-US" sz="3600" b="1" dirty="0" smtClean="0">
                <a:solidFill>
                  <a:schemeClr val="tx2"/>
                </a:solidFill>
              </a:rPr>
              <a:t>AL </a:t>
            </a:r>
            <a:r>
              <a:rPr lang="en-US" sz="3600" b="1" dirty="0" err="1">
                <a:solidFill>
                  <a:schemeClr val="tx2"/>
                </a:solidFill>
              </a:rPr>
              <a:t>Tamauez</a:t>
            </a:r>
            <a:r>
              <a:rPr lang="en-US" sz="3600" b="1" dirty="0">
                <a:solidFill>
                  <a:schemeClr val="tx2"/>
                </a:solidFill>
              </a:rPr>
              <a:t> AL </a:t>
            </a:r>
            <a:r>
              <a:rPr lang="en-US" sz="3600" b="1" dirty="0" err="1">
                <a:solidFill>
                  <a:schemeClr val="tx2"/>
                </a:solidFill>
              </a:rPr>
              <a:t>Raqi</a:t>
            </a:r>
            <a:r>
              <a:rPr lang="en-US" sz="3600" b="1" dirty="0">
                <a:solidFill>
                  <a:schemeClr val="tx2"/>
                </a:solidFill>
              </a:rPr>
              <a:t> L.L.C</a:t>
            </a:r>
            <a:endParaRPr lang="en-GB" sz="3600" b="1" dirty="0">
              <a:solidFill>
                <a:schemeClr val="tx2"/>
              </a:solidFill>
            </a:endParaRPr>
          </a:p>
          <a:p>
            <a:pPr algn="ctr">
              <a:buNone/>
            </a:pPr>
            <a:r>
              <a:rPr lang="en-US" dirty="0"/>
              <a:t>P.O</a:t>
            </a:r>
            <a:r>
              <a:rPr lang="en-US" dirty="0" smtClean="0"/>
              <a:t>. Box</a:t>
            </a:r>
            <a:r>
              <a:rPr lang="en-US" dirty="0"/>
              <a:t>: 983 </a:t>
            </a:r>
            <a:r>
              <a:rPr lang="en-US" dirty="0" smtClean="0"/>
              <a:t>P.C: 130</a:t>
            </a:r>
            <a:r>
              <a:rPr lang="en-GB" dirty="0" smtClean="0"/>
              <a:t>,</a:t>
            </a:r>
            <a:r>
              <a:rPr lang="en-US" dirty="0" smtClean="0"/>
              <a:t>AL </a:t>
            </a:r>
            <a:r>
              <a:rPr lang="en-US" dirty="0" err="1"/>
              <a:t>Azaiba</a:t>
            </a:r>
            <a:endParaRPr lang="en-GB" dirty="0"/>
          </a:p>
          <a:p>
            <a:pPr algn="ctr">
              <a:buNone/>
            </a:pPr>
            <a:r>
              <a:rPr lang="en-US" dirty="0"/>
              <a:t>Muscat </a:t>
            </a:r>
            <a:r>
              <a:rPr lang="en-US" dirty="0" smtClean="0"/>
              <a:t>, SULTANATE </a:t>
            </a:r>
            <a:r>
              <a:rPr lang="en-US" dirty="0"/>
              <a:t>OF OMAN)</a:t>
            </a:r>
            <a:endParaRPr lang="en-GB" dirty="0"/>
          </a:p>
          <a:p>
            <a:pPr algn="ctr">
              <a:buNone/>
            </a:pPr>
            <a:r>
              <a:rPr lang="en-US" dirty="0" smtClean="0"/>
              <a:t>Tel : (+968) 24499633</a:t>
            </a:r>
            <a:r>
              <a:rPr lang="en-GB" dirty="0" smtClean="0"/>
              <a:t>, </a:t>
            </a:r>
            <a:r>
              <a:rPr lang="en-US" dirty="0" smtClean="0"/>
              <a:t>Fax : (+968) 24499611</a:t>
            </a:r>
            <a:endParaRPr lang="en-GB" dirty="0"/>
          </a:p>
          <a:p>
            <a:pPr algn="ctr">
              <a:buNone/>
            </a:pPr>
            <a:r>
              <a:rPr lang="en-US" dirty="0"/>
              <a:t>GSM     </a:t>
            </a:r>
            <a:r>
              <a:rPr lang="en-US" dirty="0" smtClean="0"/>
              <a:t>:(+</a:t>
            </a:r>
            <a:r>
              <a:rPr lang="en-US" dirty="0"/>
              <a:t>968) 99422232 - 93222036 </a:t>
            </a:r>
            <a:endParaRPr lang="en-US" dirty="0" smtClean="0"/>
          </a:p>
          <a:p>
            <a:pPr algn="ctr">
              <a:buNone/>
            </a:pPr>
            <a:r>
              <a:rPr lang="en-US" dirty="0" smtClean="0"/>
              <a:t>Email id: yousuf@tamauez.om</a:t>
            </a:r>
          </a:p>
          <a:p>
            <a:pPr algn="ctr">
              <a:buNone/>
            </a:pPr>
            <a:r>
              <a:rPr lang="en-US" dirty="0" smtClean="0"/>
              <a:t>Website: www.tamauez.om</a:t>
            </a:r>
            <a:endParaRPr lang="en-GB" dirty="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203348"/>
          </a:xfrm>
        </p:spPr>
        <p:txBody>
          <a:bodyPr>
            <a:normAutofit fontScale="90000"/>
          </a:bodyPr>
          <a:lstStyle/>
          <a:p>
            <a:r>
              <a:rPr lang="en-US" dirty="0" err="1" smtClean="0">
                <a:solidFill>
                  <a:srgbClr val="C00000"/>
                </a:solidFill>
                <a:latin typeface="Arial"/>
                <a:cs typeface="Arial"/>
              </a:rPr>
              <a:t>Tamauez</a:t>
            </a:r>
            <a:r>
              <a:rPr lang="en-US" dirty="0" smtClean="0">
                <a:solidFill>
                  <a:srgbClr val="C00000"/>
                </a:solidFill>
                <a:latin typeface="Arial"/>
                <a:cs typeface="Arial"/>
              </a:rPr>
              <a:t> Short Profile</a:t>
            </a:r>
            <a:r>
              <a:rPr lang="en-US" sz="3600" dirty="0" smtClean="0">
                <a:solidFill>
                  <a:schemeClr val="tx2"/>
                </a:solidFill>
                <a:latin typeface="Arial"/>
                <a:cs typeface="Arial"/>
              </a:rPr>
              <a:t/>
            </a:r>
            <a:br>
              <a:rPr lang="en-US" sz="3600" dirty="0" smtClean="0">
                <a:solidFill>
                  <a:schemeClr val="tx2"/>
                </a:solidFill>
                <a:latin typeface="Arial"/>
                <a:cs typeface="Arial"/>
              </a:rPr>
            </a:br>
            <a:r>
              <a:rPr lang="en-GB" dirty="0"/>
              <a:t/>
            </a:r>
            <a:br>
              <a:rPr lang="en-GB" dirty="0"/>
            </a:br>
            <a:endParaRPr lang="en-GB" dirty="0"/>
          </a:p>
        </p:txBody>
      </p:sp>
      <p:sp>
        <p:nvSpPr>
          <p:cNvPr id="3" name="Content Placeholder 2"/>
          <p:cNvSpPr>
            <a:spLocks noGrp="1"/>
          </p:cNvSpPr>
          <p:nvPr>
            <p:ph idx="1"/>
          </p:nvPr>
        </p:nvSpPr>
        <p:spPr>
          <a:xfrm>
            <a:off x="457200" y="1428736"/>
            <a:ext cx="8229600" cy="5000660"/>
          </a:xfrm>
        </p:spPr>
        <p:txBody>
          <a:bodyPr>
            <a:normAutofit fontScale="85000" lnSpcReduction="10000"/>
          </a:bodyPr>
          <a:lstStyle/>
          <a:p>
            <a:pPr algn="just">
              <a:lnSpc>
                <a:spcPct val="150000"/>
              </a:lnSpc>
            </a:pPr>
            <a:r>
              <a:rPr lang="en-US" sz="2400" dirty="0" smtClean="0"/>
              <a:t>AL TAMAUEZ AL RAQI LLC  involved in Maintenance business for the last 12 years</a:t>
            </a:r>
          </a:p>
          <a:p>
            <a:pPr algn="just">
              <a:lnSpc>
                <a:spcPct val="150000"/>
              </a:lnSpc>
            </a:pPr>
            <a:r>
              <a:rPr lang="en-US" sz="2400" dirty="0" smtClean="0"/>
              <a:t>We </a:t>
            </a:r>
            <a:r>
              <a:rPr lang="en-US" sz="2400" dirty="0"/>
              <a:t>provide a diverse range of products to suit all our customers needs; It all ranges from fire fighting equipments to military accessories with catalogues to suit our needs.</a:t>
            </a:r>
            <a:endParaRPr lang="en-GB" sz="2400" dirty="0"/>
          </a:p>
          <a:p>
            <a:pPr algn="just">
              <a:lnSpc>
                <a:spcPct val="150000"/>
              </a:lnSpc>
            </a:pPr>
            <a:r>
              <a:rPr lang="en-US" sz="2400" dirty="0"/>
              <a:t>We Are also proud to maintain a very long and committed relationship with our global suppliers, that handle high grade in Ground support equipment for Airport service  And since quality control and after sales assurance is our motto we have hand picked the best craftsmen and engineers to suit our customers needs and expectations.</a:t>
            </a:r>
            <a:endParaRPr lang="en-GB" sz="2400" dirty="0"/>
          </a:p>
          <a:p>
            <a:endParaRPr lang="en-GB" dirty="0"/>
          </a:p>
        </p:txBody>
      </p:sp>
      <p:pic>
        <p:nvPicPr>
          <p:cNvPr id="5" name="Picture 2"/>
          <p:cNvPicPr>
            <a:picLocks noChangeAspect="1" noChangeArrowheads="1"/>
          </p:cNvPicPr>
          <p:nvPr/>
        </p:nvPicPr>
        <p:blipFill>
          <a:blip r:embed="rId2"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solidFill>
                  <a:srgbClr val="C00000"/>
                </a:solidFill>
                <a:latin typeface="Arial"/>
                <a:cs typeface="Arial"/>
              </a:rPr>
              <a:t>Tamauez</a:t>
            </a:r>
            <a:r>
              <a:rPr lang="en-US" sz="4000" dirty="0" smtClean="0">
                <a:solidFill>
                  <a:srgbClr val="C00000"/>
                </a:solidFill>
                <a:latin typeface="Arial"/>
                <a:cs typeface="Arial"/>
              </a:rPr>
              <a:t> Short Profile Contd..</a:t>
            </a:r>
            <a:endParaRPr lang="en-GB" sz="4000" dirty="0"/>
          </a:p>
        </p:txBody>
      </p:sp>
      <p:sp>
        <p:nvSpPr>
          <p:cNvPr id="3" name="Content Placeholder 2"/>
          <p:cNvSpPr>
            <a:spLocks noGrp="1"/>
          </p:cNvSpPr>
          <p:nvPr>
            <p:ph idx="1"/>
          </p:nvPr>
        </p:nvSpPr>
        <p:spPr/>
        <p:txBody>
          <a:bodyPr>
            <a:normAutofit fontScale="47500" lnSpcReduction="20000"/>
          </a:bodyPr>
          <a:lstStyle/>
          <a:p>
            <a:pPr>
              <a:lnSpc>
                <a:spcPct val="170000"/>
              </a:lnSpc>
            </a:pPr>
            <a:r>
              <a:rPr lang="en-GB" sz="3800" dirty="0" smtClean="0"/>
              <a:t>In a short span of time, we have become synonymous with just about any component that has to deal with diversified military, marine, industrial and communication equipments and maintenance. The company is best in Al-</a:t>
            </a:r>
            <a:r>
              <a:rPr lang="en-GB" sz="3800" dirty="0" err="1" smtClean="0"/>
              <a:t>Gubra</a:t>
            </a:r>
            <a:r>
              <a:rPr lang="en-GB" sz="3800" dirty="0" smtClean="0"/>
              <a:t> north </a:t>
            </a:r>
            <a:r>
              <a:rPr lang="en-GB" sz="3800" dirty="0" err="1" smtClean="0"/>
              <a:t>tanaf</a:t>
            </a:r>
            <a:r>
              <a:rPr lang="en-GB" sz="3800" dirty="0" smtClean="0"/>
              <a:t> house building 2</a:t>
            </a:r>
            <a:r>
              <a:rPr lang="en-GB" sz="3800" baseline="30000" dirty="0" smtClean="0"/>
              <a:t>nd</a:t>
            </a:r>
            <a:r>
              <a:rPr lang="en-GB" sz="3800" dirty="0" smtClean="0"/>
              <a:t> floor.</a:t>
            </a:r>
          </a:p>
          <a:p>
            <a:pPr>
              <a:lnSpc>
                <a:spcPct val="170000"/>
              </a:lnSpc>
            </a:pPr>
            <a:r>
              <a:rPr lang="en-GB" sz="3800" dirty="0" smtClean="0"/>
              <a:t>We are one of the most reputed distributors and stockists of a wide range of component, spares and tools for the industry</a:t>
            </a:r>
          </a:p>
          <a:p>
            <a:pPr>
              <a:lnSpc>
                <a:spcPct val="170000"/>
              </a:lnSpc>
            </a:pPr>
            <a:r>
              <a:rPr lang="en-GB" sz="3800" dirty="0" smtClean="0"/>
              <a:t>As an Acknowledgement to our commitment, we have a long list of satisfied clients including some of the most reputed firms in the sultanate of Oman.</a:t>
            </a:r>
          </a:p>
          <a:p>
            <a:pPr>
              <a:lnSpc>
                <a:spcPct val="170000"/>
              </a:lnSpc>
            </a:pPr>
            <a:r>
              <a:rPr lang="en-GB" sz="3800" dirty="0" smtClean="0"/>
              <a:t>Quality and reliability is our motto.</a:t>
            </a:r>
          </a:p>
          <a:p>
            <a:pPr>
              <a:lnSpc>
                <a:spcPct val="170000"/>
              </a:lnSpc>
            </a:pPr>
            <a:r>
              <a:rPr lang="en-GB" sz="3800" dirty="0" smtClean="0"/>
              <a:t>Marine maintenance and services is our speciality.</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229600" cy="1143000"/>
          </a:xfrm>
        </p:spPr>
        <p:txBody>
          <a:bodyPr>
            <a:normAutofit/>
          </a:bodyPr>
          <a:lstStyle/>
          <a:p>
            <a:r>
              <a:rPr lang="en-GB" sz="4000" dirty="0" smtClean="0">
                <a:solidFill>
                  <a:srgbClr val="C00000"/>
                </a:solidFill>
                <a:latin typeface="Arial" pitchFamily="34" charset="0"/>
                <a:cs typeface="Arial" pitchFamily="34" charset="0"/>
              </a:rPr>
              <a:t>Mission and Vision Statement?</a:t>
            </a:r>
            <a:endParaRPr lang="en-GB" sz="4000"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457200" y="1600200"/>
            <a:ext cx="8186766" cy="4972072"/>
          </a:xfrm>
        </p:spPr>
        <p:txBody>
          <a:bodyPr>
            <a:normAutofit fontScale="62500" lnSpcReduction="20000"/>
          </a:bodyPr>
          <a:lstStyle/>
          <a:p>
            <a:pPr>
              <a:lnSpc>
                <a:spcPct val="160000"/>
              </a:lnSpc>
              <a:buNone/>
            </a:pPr>
            <a:r>
              <a:rPr lang="en-GB" dirty="0" smtClean="0"/>
              <a:t>      What makes us special is our  contribution to the In-Country Value (ICV) since we have a full Omani management board.</a:t>
            </a:r>
          </a:p>
          <a:p>
            <a:pPr>
              <a:lnSpc>
                <a:spcPct val="160000"/>
              </a:lnSpc>
              <a:buNone/>
            </a:pPr>
            <a:r>
              <a:rPr lang="en-GB" b="1" dirty="0" smtClean="0">
                <a:solidFill>
                  <a:srgbClr val="C00000"/>
                </a:solidFill>
              </a:rPr>
              <a:t>      </a:t>
            </a:r>
            <a:r>
              <a:rPr lang="en-GB" b="1" u="sng" dirty="0" smtClean="0">
                <a:solidFill>
                  <a:srgbClr val="C00000"/>
                </a:solidFill>
              </a:rPr>
              <a:t>About Our Values:</a:t>
            </a:r>
          </a:p>
          <a:p>
            <a:pPr>
              <a:lnSpc>
                <a:spcPct val="160000"/>
              </a:lnSpc>
              <a:buNone/>
            </a:pPr>
            <a:r>
              <a:rPr lang="en-GB" dirty="0" smtClean="0"/>
              <a:t>      Our fundamental company values enable us to  perform our mission in the best way possible:</a:t>
            </a:r>
          </a:p>
          <a:p>
            <a:pPr>
              <a:lnSpc>
                <a:spcPct val="160000"/>
              </a:lnSpc>
              <a:buFont typeface="Wingdings" pitchFamily="2" charset="2"/>
              <a:buChar char="Ø"/>
            </a:pPr>
            <a:r>
              <a:rPr lang="en-GB" dirty="0" smtClean="0"/>
              <a:t>Bring hi-tech solutions to our local problems</a:t>
            </a:r>
          </a:p>
          <a:p>
            <a:pPr>
              <a:lnSpc>
                <a:spcPct val="160000"/>
              </a:lnSpc>
              <a:buFont typeface="Wingdings" pitchFamily="2" charset="2"/>
              <a:buChar char="Ø"/>
            </a:pPr>
            <a:r>
              <a:rPr lang="en-GB" dirty="0" smtClean="0"/>
              <a:t>Honest and integrity</a:t>
            </a:r>
          </a:p>
          <a:p>
            <a:pPr>
              <a:lnSpc>
                <a:spcPct val="160000"/>
              </a:lnSpc>
              <a:buFont typeface="Wingdings" pitchFamily="2" charset="2"/>
              <a:buChar char="Ø"/>
            </a:pPr>
            <a:r>
              <a:rPr lang="en-GB" dirty="0" smtClean="0"/>
              <a:t>Reliability and Trust</a:t>
            </a:r>
          </a:p>
          <a:p>
            <a:pPr>
              <a:lnSpc>
                <a:spcPct val="160000"/>
              </a:lnSpc>
              <a:buFont typeface="Wingdings" pitchFamily="2" charset="2"/>
              <a:buChar char="Ø"/>
            </a:pPr>
            <a:r>
              <a:rPr lang="en-GB" dirty="0" smtClean="0"/>
              <a:t>Innovation and Creativity </a:t>
            </a:r>
          </a:p>
          <a:p>
            <a:pPr>
              <a:lnSpc>
                <a:spcPct val="160000"/>
              </a:lnSpc>
              <a:buFont typeface="Wingdings" pitchFamily="2" charset="2"/>
              <a:buChar char="Ø"/>
            </a:pPr>
            <a:r>
              <a:rPr lang="en-GB" dirty="0" smtClean="0"/>
              <a:t>Professional and dedication</a:t>
            </a:r>
            <a:endParaRPr lang="en-GB" dirty="0"/>
          </a:p>
        </p:txBody>
      </p:sp>
      <p:pic>
        <p:nvPicPr>
          <p:cNvPr id="5" name="Picture 2"/>
          <p:cNvPicPr>
            <a:picLocks noChangeAspect="1" noChangeArrowheads="1"/>
          </p:cNvPicPr>
          <p:nvPr/>
        </p:nvPicPr>
        <p:blipFill>
          <a:blip r:embed="rId2"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solidFill>
                  <a:srgbClr val="C00000"/>
                </a:solidFill>
                <a:latin typeface="Arial" panose="020B0604020202020204" pitchFamily="34" charset="0"/>
                <a:cs typeface="Arial" panose="020B0604020202020204" pitchFamily="34" charset="0"/>
              </a:rPr>
              <a:t>General - Experience Counts</a:t>
            </a:r>
            <a:endParaRPr lang="en-GB" sz="4000" dirty="0">
              <a:solidFill>
                <a:srgbClr val="C00000"/>
              </a:solidFill>
            </a:endParaRPr>
          </a:p>
        </p:txBody>
      </p:sp>
      <p:sp>
        <p:nvSpPr>
          <p:cNvPr id="3" name="Content Placeholder 2"/>
          <p:cNvSpPr>
            <a:spLocks noGrp="1"/>
          </p:cNvSpPr>
          <p:nvPr>
            <p:ph idx="1"/>
          </p:nvPr>
        </p:nvSpPr>
        <p:spPr/>
        <p:txBody>
          <a:bodyPr>
            <a:noAutofit/>
          </a:bodyPr>
          <a:lstStyle/>
          <a:p>
            <a:pPr algn="just"/>
            <a:r>
              <a:rPr lang="en-US" sz="2000" dirty="0" smtClean="0"/>
              <a:t>AL </a:t>
            </a:r>
            <a:r>
              <a:rPr lang="en-US" sz="2000" dirty="0"/>
              <a:t>TAMAUEZ AL RAQI </a:t>
            </a:r>
            <a:r>
              <a:rPr lang="en-US" sz="2000" dirty="0" smtClean="0"/>
              <a:t>LLC Maintaining  </a:t>
            </a:r>
            <a:r>
              <a:rPr lang="en-US" sz="2000" dirty="0"/>
              <a:t>business for the last </a:t>
            </a:r>
            <a:r>
              <a:rPr lang="en-US" sz="2000" dirty="0" smtClean="0"/>
              <a:t>12 </a:t>
            </a:r>
            <a:r>
              <a:rPr lang="en-US" sz="2000" dirty="0"/>
              <a:t>years.</a:t>
            </a:r>
            <a:endParaRPr lang="en-GB" sz="2000" dirty="0"/>
          </a:p>
          <a:p>
            <a:pPr algn="just"/>
            <a:r>
              <a:rPr lang="en-US" sz="2000" dirty="0"/>
              <a:t>We are one of the suppliers military requirements in Sultanate of Oman </a:t>
            </a:r>
            <a:r>
              <a:rPr lang="en-US" sz="2000" dirty="0" smtClean="0"/>
              <a:t>. we </a:t>
            </a:r>
            <a:r>
              <a:rPr lang="en-US" sz="2000" dirty="0"/>
              <a:t>are </a:t>
            </a:r>
            <a:r>
              <a:rPr lang="en-US" sz="2000" dirty="0" smtClean="0"/>
              <a:t>supplying  </a:t>
            </a:r>
            <a:r>
              <a:rPr lang="en-US" sz="2000" dirty="0"/>
              <a:t>to </a:t>
            </a:r>
            <a:r>
              <a:rPr lang="en-US" sz="2000" dirty="0" smtClean="0"/>
              <a:t>the.</a:t>
            </a:r>
            <a:r>
              <a:rPr lang="en-US" sz="2000" b="1" dirty="0" smtClean="0"/>
              <a:t> Air Force, Army , Navy , Police, Yachts, </a:t>
            </a:r>
            <a:r>
              <a:rPr lang="en-US" sz="2000" b="1" dirty="0" err="1" smtClean="0"/>
              <a:t>Duqm</a:t>
            </a:r>
            <a:r>
              <a:rPr lang="en-US" sz="2000" b="1" dirty="0" smtClean="0"/>
              <a:t> Port and also Industrial Companies in Oman.</a:t>
            </a:r>
            <a:endParaRPr lang="en-GB" sz="2000" dirty="0"/>
          </a:p>
          <a:p>
            <a:pPr algn="just"/>
            <a:r>
              <a:rPr lang="en-US" sz="2000" dirty="0"/>
              <a:t>We have experience in </a:t>
            </a:r>
            <a:r>
              <a:rPr lang="en-US" sz="2000" dirty="0" smtClean="0"/>
              <a:t>Maintenance </a:t>
            </a:r>
            <a:r>
              <a:rPr lang="en-US" sz="2000" dirty="0"/>
              <a:t>&amp; different types of services from our clients. All our services were met with a great satisfaction among our customers. </a:t>
            </a:r>
            <a:endParaRPr lang="en-GB" sz="2000" dirty="0"/>
          </a:p>
        </p:txBody>
      </p:sp>
      <p:pic>
        <p:nvPicPr>
          <p:cNvPr id="4099" name="Picture 3"/>
          <p:cNvPicPr>
            <a:picLocks noChangeAspect="1" noChangeArrowheads="1"/>
          </p:cNvPicPr>
          <p:nvPr/>
        </p:nvPicPr>
        <p:blipFill>
          <a:blip r:embed="rId2"/>
          <a:srcRect/>
          <a:stretch>
            <a:fillRect/>
          </a:stretch>
        </p:blipFill>
        <p:spPr bwMode="auto">
          <a:xfrm>
            <a:off x="2071670" y="3643314"/>
            <a:ext cx="6500858" cy="2643206"/>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7215206" y="6215082"/>
            <a:ext cx="1928794" cy="642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latin typeface="Arial" panose="020B0604020202020204" pitchFamily="34" charset="0"/>
                <a:cs typeface="Arial" panose="020B0604020202020204" pitchFamily="34" charset="0"/>
              </a:rPr>
              <a:t>General - Experience Counts</a:t>
            </a:r>
            <a:endParaRPr lang="en-GB" sz="4000"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a:buNone/>
            </a:pPr>
            <a:r>
              <a:rPr lang="en-GB" sz="2200" b="1" dirty="0"/>
              <a:t>A wide variety of spare </a:t>
            </a:r>
            <a:r>
              <a:rPr lang="en-GB" sz="2200" b="1" dirty="0" smtClean="0"/>
              <a:t>parts</a:t>
            </a:r>
          </a:p>
          <a:p>
            <a:r>
              <a:rPr lang="en-GB" sz="2200" dirty="0" smtClean="0"/>
              <a:t>All Marine Engine Parts</a:t>
            </a:r>
          </a:p>
          <a:p>
            <a:r>
              <a:rPr lang="en-GB" sz="2200" dirty="0" smtClean="0"/>
              <a:t>All electrical parts</a:t>
            </a:r>
          </a:p>
          <a:p>
            <a:r>
              <a:rPr lang="en-GB" sz="2200" dirty="0" smtClean="0"/>
              <a:t>All mechanical parts</a:t>
            </a:r>
          </a:p>
          <a:p>
            <a:r>
              <a:rPr lang="en-GB" sz="2200" dirty="0" smtClean="0"/>
              <a:t>Ship Propeller</a:t>
            </a:r>
          </a:p>
          <a:p>
            <a:r>
              <a:rPr lang="en-GB" sz="2200" dirty="0" smtClean="0"/>
              <a:t>Gate Valve</a:t>
            </a:r>
          </a:p>
          <a:p>
            <a:r>
              <a:rPr lang="en-GB" sz="2200" dirty="0" smtClean="0"/>
              <a:t>Ship Anchors(Nautical Bookends)</a:t>
            </a:r>
          </a:p>
          <a:p>
            <a:r>
              <a:rPr lang="en-GB" sz="2200" dirty="0" smtClean="0"/>
              <a:t>Amplifier System</a:t>
            </a:r>
          </a:p>
          <a:p>
            <a:r>
              <a:rPr lang="en-GB" sz="2200" dirty="0" smtClean="0"/>
              <a:t>Centrifugal Pumps</a:t>
            </a:r>
          </a:p>
          <a:p>
            <a:r>
              <a:rPr lang="en-GB" sz="2200" dirty="0" smtClean="0"/>
              <a:t>Butterfly valves</a:t>
            </a:r>
          </a:p>
          <a:p>
            <a:r>
              <a:rPr lang="en-GB" sz="2200" dirty="0" smtClean="0"/>
              <a:t>Headsets</a:t>
            </a:r>
          </a:p>
          <a:p>
            <a:r>
              <a:rPr lang="en-GB" sz="2200" dirty="0" smtClean="0"/>
              <a:t>Stainless steel stop valve</a:t>
            </a:r>
          </a:p>
          <a:p>
            <a:r>
              <a:rPr lang="en-GB" sz="2200" dirty="0" smtClean="0"/>
              <a:t>Ship Anchors</a:t>
            </a:r>
          </a:p>
          <a:p>
            <a:r>
              <a:rPr lang="en-GB" sz="2200" dirty="0" smtClean="0"/>
              <a:t>And many more</a:t>
            </a:r>
          </a:p>
          <a:p>
            <a:endParaRPr lang="en-GB" sz="2000" dirty="0" smtClean="0"/>
          </a:p>
          <a:p>
            <a:endParaRPr lang="en-GB" dirty="0"/>
          </a:p>
        </p:txBody>
      </p:sp>
      <p:pic>
        <p:nvPicPr>
          <p:cNvPr id="4" name="Picture 4"/>
          <p:cNvPicPr>
            <a:picLocks noChangeAspect="1" noChangeArrowheads="1"/>
          </p:cNvPicPr>
          <p:nvPr/>
        </p:nvPicPr>
        <p:blipFill>
          <a:blip r:embed="rId2" cstate="print"/>
          <a:srcRect/>
          <a:stretch>
            <a:fillRect/>
          </a:stretch>
        </p:blipFill>
        <p:spPr bwMode="auto">
          <a:xfrm>
            <a:off x="6072198" y="1571612"/>
            <a:ext cx="1300156" cy="1500198"/>
          </a:xfrm>
          <a:prstGeom prst="rect">
            <a:avLst/>
          </a:prstGeom>
          <a:noFill/>
          <a:ln w="9525">
            <a:noFill/>
            <a:miter lim="800000"/>
            <a:headEnd/>
            <a:tailEnd/>
          </a:ln>
          <a:effectLst/>
        </p:spPr>
      </p:pic>
      <p:pic>
        <p:nvPicPr>
          <p:cNvPr id="5" name="Picture 5"/>
          <p:cNvPicPr>
            <a:picLocks noChangeAspect="1" noChangeArrowheads="1"/>
          </p:cNvPicPr>
          <p:nvPr/>
        </p:nvPicPr>
        <p:blipFill>
          <a:blip r:embed="rId3" cstate="print"/>
          <a:srcRect/>
          <a:stretch>
            <a:fillRect/>
          </a:stretch>
        </p:blipFill>
        <p:spPr bwMode="auto">
          <a:xfrm>
            <a:off x="6072198" y="3071810"/>
            <a:ext cx="1314439" cy="1643074"/>
          </a:xfrm>
          <a:prstGeom prst="rect">
            <a:avLst/>
          </a:prstGeom>
          <a:noFill/>
          <a:ln w="9525">
            <a:noFill/>
            <a:miter lim="800000"/>
            <a:headEnd/>
            <a:tailEnd/>
          </a:ln>
          <a:effectLst/>
        </p:spPr>
      </p:pic>
      <p:pic>
        <p:nvPicPr>
          <p:cNvPr id="6" name="Picture 8"/>
          <p:cNvPicPr>
            <a:picLocks noChangeAspect="1" noChangeArrowheads="1"/>
          </p:cNvPicPr>
          <p:nvPr/>
        </p:nvPicPr>
        <p:blipFill>
          <a:blip r:embed="rId4" cstate="print"/>
          <a:srcRect/>
          <a:stretch>
            <a:fillRect/>
          </a:stretch>
        </p:blipFill>
        <p:spPr bwMode="auto">
          <a:xfrm>
            <a:off x="7358082" y="3071810"/>
            <a:ext cx="1357322" cy="1643074"/>
          </a:xfrm>
          <a:prstGeom prst="rect">
            <a:avLst/>
          </a:prstGeom>
          <a:noFill/>
          <a:ln w="9525">
            <a:noFill/>
            <a:miter lim="800000"/>
            <a:headEnd/>
            <a:tailEnd/>
          </a:ln>
          <a:effectLst/>
        </p:spPr>
      </p:pic>
      <p:pic>
        <p:nvPicPr>
          <p:cNvPr id="7" name="Picture 11"/>
          <p:cNvPicPr>
            <a:picLocks noChangeAspect="1" noChangeArrowheads="1"/>
          </p:cNvPicPr>
          <p:nvPr/>
        </p:nvPicPr>
        <p:blipFill>
          <a:blip r:embed="rId5" cstate="print"/>
          <a:srcRect/>
          <a:stretch>
            <a:fillRect/>
          </a:stretch>
        </p:blipFill>
        <p:spPr bwMode="auto">
          <a:xfrm>
            <a:off x="7358082" y="1571612"/>
            <a:ext cx="1357322" cy="1500198"/>
          </a:xfrm>
          <a:prstGeom prst="rect">
            <a:avLst/>
          </a:prstGeom>
          <a:noFill/>
          <a:ln w="9525">
            <a:noFill/>
            <a:miter lim="800000"/>
            <a:headEnd/>
            <a:tailEnd/>
          </a:ln>
          <a:effectLst/>
        </p:spPr>
      </p:pic>
      <p:pic>
        <p:nvPicPr>
          <p:cNvPr id="8" name="Picture 13"/>
          <p:cNvPicPr>
            <a:picLocks noChangeAspect="1" noChangeArrowheads="1"/>
          </p:cNvPicPr>
          <p:nvPr/>
        </p:nvPicPr>
        <p:blipFill>
          <a:blip r:embed="rId6" cstate="print"/>
          <a:srcRect/>
          <a:stretch>
            <a:fillRect/>
          </a:stretch>
        </p:blipFill>
        <p:spPr bwMode="auto">
          <a:xfrm>
            <a:off x="6072198" y="4714884"/>
            <a:ext cx="1357322" cy="1428760"/>
          </a:xfrm>
          <a:prstGeom prst="rect">
            <a:avLst/>
          </a:prstGeom>
          <a:noFill/>
          <a:ln w="9525">
            <a:noFill/>
            <a:miter lim="800000"/>
            <a:headEnd/>
            <a:tailEnd/>
          </a:ln>
          <a:effectLst/>
        </p:spPr>
      </p:pic>
      <p:pic>
        <p:nvPicPr>
          <p:cNvPr id="9" name="Picture 12"/>
          <p:cNvPicPr>
            <a:picLocks noChangeAspect="1" noChangeArrowheads="1"/>
          </p:cNvPicPr>
          <p:nvPr/>
        </p:nvPicPr>
        <p:blipFill>
          <a:blip r:embed="rId7" cstate="print"/>
          <a:srcRect/>
          <a:stretch>
            <a:fillRect/>
          </a:stretch>
        </p:blipFill>
        <p:spPr bwMode="auto">
          <a:xfrm>
            <a:off x="7362801" y="4714884"/>
            <a:ext cx="1352603" cy="1428760"/>
          </a:xfrm>
          <a:prstGeom prst="rect">
            <a:avLst/>
          </a:prstGeom>
          <a:noFill/>
          <a:ln w="9525">
            <a:noFill/>
            <a:miter lim="800000"/>
            <a:headEnd/>
            <a:tailEnd/>
          </a:ln>
          <a:effectLst/>
        </p:spPr>
      </p:pic>
      <p:pic>
        <p:nvPicPr>
          <p:cNvPr id="10" name="Picture 7"/>
          <p:cNvPicPr>
            <a:picLocks noChangeAspect="1" noChangeArrowheads="1"/>
          </p:cNvPicPr>
          <p:nvPr/>
        </p:nvPicPr>
        <p:blipFill>
          <a:blip r:embed="rId8" cstate="print"/>
          <a:srcRect/>
          <a:stretch>
            <a:fillRect/>
          </a:stretch>
        </p:blipFill>
        <p:spPr bwMode="auto">
          <a:xfrm>
            <a:off x="4786314" y="4714884"/>
            <a:ext cx="1285884" cy="1428760"/>
          </a:xfrm>
          <a:prstGeom prst="rect">
            <a:avLst/>
          </a:prstGeom>
          <a:noFill/>
          <a:ln w="9525">
            <a:noFill/>
            <a:miter lim="800000"/>
            <a:headEnd/>
            <a:tailEnd/>
          </a:ln>
          <a:effectLst/>
        </p:spPr>
      </p:pic>
      <p:pic>
        <p:nvPicPr>
          <p:cNvPr id="11" name="Picture 9"/>
          <p:cNvPicPr>
            <a:picLocks noChangeAspect="1" noChangeArrowheads="1"/>
          </p:cNvPicPr>
          <p:nvPr/>
        </p:nvPicPr>
        <p:blipFill>
          <a:blip r:embed="rId9" cstate="print"/>
          <a:srcRect/>
          <a:stretch>
            <a:fillRect/>
          </a:stretch>
        </p:blipFill>
        <p:spPr bwMode="auto">
          <a:xfrm>
            <a:off x="4786314" y="3071810"/>
            <a:ext cx="1285884" cy="1643074"/>
          </a:xfrm>
          <a:prstGeom prst="rect">
            <a:avLst/>
          </a:prstGeom>
          <a:noFill/>
          <a:ln w="9525">
            <a:noFill/>
            <a:miter lim="800000"/>
            <a:headEnd/>
            <a:tailEnd/>
          </a:ln>
          <a:effectLst/>
        </p:spPr>
      </p:pic>
      <p:pic>
        <p:nvPicPr>
          <p:cNvPr id="12" name="Picture 10"/>
          <p:cNvPicPr>
            <a:picLocks noChangeAspect="1" noChangeArrowheads="1"/>
          </p:cNvPicPr>
          <p:nvPr/>
        </p:nvPicPr>
        <p:blipFill>
          <a:blip r:embed="rId10" cstate="print"/>
          <a:srcRect/>
          <a:stretch>
            <a:fillRect/>
          </a:stretch>
        </p:blipFill>
        <p:spPr bwMode="auto">
          <a:xfrm>
            <a:off x="4786314" y="1571612"/>
            <a:ext cx="1285884" cy="1500198"/>
          </a:xfrm>
          <a:prstGeom prst="rect">
            <a:avLst/>
          </a:prstGeom>
          <a:noFill/>
          <a:ln w="9525">
            <a:noFill/>
            <a:miter lim="800000"/>
            <a:headEnd/>
            <a:tailEnd/>
          </a:ln>
          <a:effectLst/>
        </p:spPr>
      </p:pic>
      <p:pic>
        <p:nvPicPr>
          <p:cNvPr id="13" name="Picture 2"/>
          <p:cNvPicPr>
            <a:picLocks noChangeAspect="1" noChangeArrowheads="1"/>
          </p:cNvPicPr>
          <p:nvPr/>
        </p:nvPicPr>
        <p:blipFill>
          <a:blip r:embed="rId11" cstate="print"/>
          <a:srcRect/>
          <a:stretch>
            <a:fillRect/>
          </a:stretch>
        </p:blipFill>
        <p:spPr bwMode="auto">
          <a:xfrm>
            <a:off x="6572232" y="6286520"/>
            <a:ext cx="2571768" cy="5714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solidFill>
                  <a:srgbClr val="C00000"/>
                </a:solidFill>
                <a:latin typeface="Arial" panose="020B0604020202020204" pitchFamily="34" charset="0"/>
                <a:cs typeface="Arial" panose="020B0604020202020204" pitchFamily="34" charset="0"/>
              </a:rPr>
              <a:t>General - Experience Counts</a:t>
            </a:r>
            <a:endParaRPr lang="en-GB" sz="4000" b="1" dirty="0">
              <a:solidFill>
                <a:srgbClr val="C00000"/>
              </a:solidFill>
            </a:endParaRPr>
          </a:p>
        </p:txBody>
      </p:sp>
      <p:sp>
        <p:nvSpPr>
          <p:cNvPr id="5" name="Content Placeholder 4"/>
          <p:cNvSpPr>
            <a:spLocks noGrp="1"/>
          </p:cNvSpPr>
          <p:nvPr>
            <p:ph sz="half" idx="1"/>
          </p:nvPr>
        </p:nvSpPr>
        <p:spPr/>
        <p:txBody>
          <a:bodyPr>
            <a:normAutofit/>
          </a:bodyPr>
          <a:lstStyle/>
          <a:p>
            <a:r>
              <a:rPr lang="en-US" sz="2200" dirty="0" smtClean="0"/>
              <a:t>We Are also proud to maintain a very long and committed relationship with our global suppliers, that handle high grade in Ground support equipment for Airport service  And since quality control and after sales assurance is our motto we have hand picked the best craftsmen and engineers to suit our customers needs and expectations.</a:t>
            </a:r>
            <a:endParaRPr lang="en-GB" sz="2200" dirty="0" smtClean="0"/>
          </a:p>
          <a:p>
            <a:endParaRPr lang="en-GB" dirty="0"/>
          </a:p>
        </p:txBody>
      </p:sp>
      <p:pic>
        <p:nvPicPr>
          <p:cNvPr id="5122" name="Picture 2"/>
          <p:cNvPicPr>
            <a:picLocks noGrp="1" noChangeAspect="1" noChangeArrowheads="1"/>
          </p:cNvPicPr>
          <p:nvPr>
            <p:ph sz="half" idx="2"/>
          </p:nvPr>
        </p:nvPicPr>
        <p:blipFill>
          <a:blip r:embed="rId2"/>
          <a:srcRect/>
          <a:stretch>
            <a:fillRect/>
          </a:stretch>
        </p:blipFill>
        <p:spPr bwMode="auto">
          <a:xfrm>
            <a:off x="4500562" y="1643050"/>
            <a:ext cx="4186238" cy="4500594"/>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6572232" y="6286520"/>
            <a:ext cx="2571768" cy="5714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1018</TotalTime>
  <Words>1714</Words>
  <Application>Microsoft Office PowerPoint</Application>
  <PresentationFormat>On-screen Show (4:3)</PresentationFormat>
  <Paragraphs>249</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AL TAMAUEZ AL RAQI LLC</vt:lpstr>
      <vt:lpstr>Al Tamauez Al Raqi LLC</vt:lpstr>
      <vt:lpstr>Outline</vt:lpstr>
      <vt:lpstr>Tamauez Short Profile  </vt:lpstr>
      <vt:lpstr>Tamauez Short Profile Contd..</vt:lpstr>
      <vt:lpstr>Mission and Vision Statement?</vt:lpstr>
      <vt:lpstr>General - Experience Counts</vt:lpstr>
      <vt:lpstr>General - Experience Counts</vt:lpstr>
      <vt:lpstr>General - Experience Counts</vt:lpstr>
      <vt:lpstr>General - Experience Counts</vt:lpstr>
      <vt:lpstr>Ship Services</vt:lpstr>
      <vt:lpstr>Diesel Engine</vt:lpstr>
      <vt:lpstr> Diesel Diagnostic Services </vt:lpstr>
      <vt:lpstr>Governors </vt:lpstr>
      <vt:lpstr>Fuel Equipments</vt:lpstr>
      <vt:lpstr> Turbochargers </vt:lpstr>
      <vt:lpstr>In   Situ - Services </vt:lpstr>
      <vt:lpstr> Rebabbitting </vt:lpstr>
      <vt:lpstr>Electro-Automation Low and High Voltage</vt:lpstr>
      <vt:lpstr>Hydraulic  Services </vt:lpstr>
      <vt:lpstr>Vacuum Pressure Impregnation Plant </vt:lpstr>
      <vt:lpstr>Testing Facility</vt:lpstr>
      <vt:lpstr>Automation</vt:lpstr>
      <vt:lpstr>Workshop Reconditioning Service </vt:lpstr>
      <vt:lpstr>Ship Docking –Mechanics </vt:lpstr>
      <vt:lpstr>Steel Fabrication Repairs</vt:lpstr>
      <vt:lpstr>Tamauez Priorities</vt:lpstr>
      <vt:lpstr> CLIENTS OF AL TAMAUEZ AL RAQI LLC </vt:lpstr>
      <vt:lpstr>Participant in Dubai International Boat Show</vt:lpstr>
      <vt:lpstr>Participate in muscat Exhibition </vt:lpstr>
      <vt:lpstr>Tamauez- Service and  Maintenance in Oman</vt:lpstr>
      <vt:lpstr>Our Achievements </vt:lpstr>
      <vt:lpstr>Slide 33</vt:lpstr>
      <vt:lpstr>Slide 34</vt:lpstr>
      <vt:lpstr>Contact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 Tamauez Al Raqi LLC</dc:title>
  <dc:creator>emdaadps</dc:creator>
  <cp:lastModifiedBy>emdaadps</cp:lastModifiedBy>
  <cp:revision>161</cp:revision>
  <dcterms:created xsi:type="dcterms:W3CDTF">2016-12-06T16:21:18Z</dcterms:created>
  <dcterms:modified xsi:type="dcterms:W3CDTF">2017-09-18T18:37:44Z</dcterms:modified>
</cp:coreProperties>
</file>